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embeddedFontLst>
    <p:embeddedFont>
      <p:font typeface="Dosis"/>
      <p:regular r:id="rId43"/>
      <p:bold r:id="rId44"/>
    </p:embeddedFont>
    <p:embeddedFont>
      <p:font typeface="Roboto"/>
      <p:regular r:id="rId45"/>
      <p:bold r:id="rId46"/>
      <p:italic r:id="rId47"/>
      <p:boldItalic r:id="rId48"/>
    </p:embeddedFont>
    <p:embeddedFont>
      <p:font typeface="Montserrat"/>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Dosis-bold.fntdata"/><Relationship Id="rId43" Type="http://schemas.openxmlformats.org/officeDocument/2006/relationships/font" Target="fonts/Dosis-regular.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OpenSans-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05835eee4_1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705835eee4_1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618ae2ec0b_1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618ae2ec0b_1_4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363" name="Google Shape;363;g618ae2ec0b_1_4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1eff8dad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61eff8dad5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375" name="Google Shape;375;g61eff8dad5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1af755b52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61af755b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389" name="Google Shape;389;g61af755b52_0_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1af755b52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61af755b52_0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02" name="Google Shape;402;g61af755b52_0_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1af755b52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61af755b52_0_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14" name="Google Shape;414;g61af755b52_0_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61af755b52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61af755b52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25" name="Google Shape;425;g61af755b52_0_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61af755b52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61af755b52_0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36" name="Google Shape;436;g61af755b52_0_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61c47269ac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61c47269ac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47" name="Google Shape;447;g61c47269ac_0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62de07c7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62de07c73e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58" name="Google Shape;458;g62de07c73e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705835eee4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705835eee4_1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d5b4d7893_1_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5d5b4d7893_1_4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153" name="Google Shape;153;g5d5b4d7893_1_4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332165ce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6332165cef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76" name="Google Shape;476;g6332165cef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332165cef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6332165cef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489" name="Google Shape;489;g6332165cef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332165cef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6332165cef_0_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04" name="Google Shape;504;g6332165cef_0_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63e411df83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63e411df83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15" name="Google Shape;515;g63e411df83_0_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3e411df83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63e411df83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28" name="Google Shape;528;g63e411df83_0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05835eee4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705835eee4_0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41" name="Google Shape;541;g705835eee4_0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705835eee4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705835eee4_1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52" name="Google Shape;552;g705835eee4_1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705835eee4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705835eee4_1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65" name="Google Shape;565;g705835eee4_1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70a142678a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70a142678a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75" name="Google Shape;575;g70a142678a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70a142678a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70a142678a_0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88" name="Google Shape;588;g70a142678a_0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18ae2ec0b_1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618ae2ec0b_1_2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187" name="Google Shape;187;g618ae2ec0b_1_2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70a142678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70a142678a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599" name="Google Shape;599;g70a142678a_0_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0a142678a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70a142678a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610" name="Google Shape;610;g70a142678a_0_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705835eee4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705835eee4_1_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05835eee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g705835eee4_1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61af755b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g61af755b5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635" name="Google Shape;635;g61af755b52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70a142678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g70a142678a_0_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620391aa1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g620391aa13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656" name="Google Shape;656;g620391aa13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618ae2ec0b_1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2" name="Google Shape;672;g618ae2ec0b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18ae2ec0b_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618ae2ec0b_1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200" name="Google Shape;200;g618ae2ec0b_1_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18ae2ec0b_1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618ae2ec0b_1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217" name="Google Shape;217;g618ae2ec0b_1_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18ae2ec0b_1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618ae2ec0b_1_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248" name="Google Shape;248;g618ae2ec0b_1_1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18ae2ec0b_1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618ae2ec0b_1_3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275" name="Google Shape;275;g618ae2ec0b_1_3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18ae2ec0b_1_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618ae2ec0b_1_4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600" u="none" cap="none" strike="noStrike">
              <a:solidFill>
                <a:schemeClr val="dk1"/>
              </a:solidFill>
              <a:latin typeface="Calibri"/>
              <a:ea typeface="Calibri"/>
              <a:cs typeface="Calibri"/>
              <a:sym typeface="Calibri"/>
            </a:endParaRPr>
          </a:p>
        </p:txBody>
      </p:sp>
      <p:sp>
        <p:nvSpPr>
          <p:cNvPr id="342" name="Google Shape;342;g618ae2ec0b_1_4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05835eee4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705835eee4_1_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914401" y="2130427"/>
            <a:ext cx="10363200" cy="14700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 name="Google Shape;17;p2"/>
          <p:cNvSpPr txBox="1"/>
          <p:nvPr>
            <p:ph idx="1" type="subTitle"/>
          </p:nvPr>
        </p:nvSpPr>
        <p:spPr>
          <a:xfrm>
            <a:off x="1828800" y="3886200"/>
            <a:ext cx="8534401" cy="1752600"/>
          </a:xfrm>
          <a:prstGeom prst="rect">
            <a:avLst/>
          </a:prstGeom>
          <a:noFill/>
          <a:ln>
            <a:noFill/>
          </a:ln>
        </p:spPr>
        <p:txBody>
          <a:bodyPr anchorCtr="0" anchor="t" bIns="60925" lIns="121875" spcFirstLastPara="1" rIns="121875" wrap="square" tIns="60925">
            <a:noAutofit/>
          </a:bodyPr>
          <a:lstStyle>
            <a:lvl1pPr lvl="0" marR="0" algn="ctr">
              <a:lnSpc>
                <a:spcPct val="100000"/>
              </a:lnSpc>
              <a:spcBef>
                <a:spcPts val="720"/>
              </a:spcBef>
              <a:spcAft>
                <a:spcPts val="0"/>
              </a:spcAft>
              <a:buClr>
                <a:srgbClr val="888888"/>
              </a:buClr>
              <a:buSzPts val="3600"/>
              <a:buFont typeface="Arial"/>
              <a:buNone/>
              <a:defRPr b="0" i="0" sz="3600" u="none" cap="none" strike="noStrike">
                <a:solidFill>
                  <a:srgbClr val="888888"/>
                </a:solidFill>
                <a:latin typeface="Calibri"/>
                <a:ea typeface="Calibri"/>
                <a:cs typeface="Calibri"/>
                <a:sym typeface="Calibri"/>
              </a:defRPr>
            </a:lvl1pPr>
            <a:lvl2pPr lvl="1"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18" name="Google Shape;18;p2"/>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8" name="Shape 78"/>
        <p:cNvGrpSpPr/>
        <p:nvPr/>
      </p:nvGrpSpPr>
      <p:grpSpPr>
        <a:xfrm>
          <a:off x="0" y="0"/>
          <a:ext cx="0" cy="0"/>
          <a:chOff x="0" y="0"/>
          <a:chExt cx="0" cy="0"/>
        </a:xfrm>
      </p:grpSpPr>
      <p:sp>
        <p:nvSpPr>
          <p:cNvPr id="79" name="Google Shape;79;p11"/>
          <p:cNvSpPr txBox="1"/>
          <p:nvPr>
            <p:ph type="title"/>
          </p:nvPr>
        </p:nvSpPr>
        <p:spPr>
          <a:xfrm>
            <a:off x="2389718" y="4800601"/>
            <a:ext cx="7315200" cy="566739"/>
          </a:xfrm>
          <a:prstGeom prst="rect">
            <a:avLst/>
          </a:prstGeom>
          <a:noFill/>
          <a:ln>
            <a:noFill/>
          </a:ln>
        </p:spPr>
        <p:txBody>
          <a:bodyPr anchorCtr="0" anchor="b" bIns="60925" lIns="121875" spcFirstLastPara="1" rIns="121875" wrap="square" tIns="60925">
            <a:noAutofit/>
          </a:bodyPr>
          <a:lstStyle>
            <a:lvl1pPr lvl="0" marR="0" algn="l">
              <a:lnSpc>
                <a:spcPct val="100000"/>
              </a:lnSpc>
              <a:spcBef>
                <a:spcPts val="0"/>
              </a:spcBef>
              <a:spcAft>
                <a:spcPts val="0"/>
              </a:spcAft>
              <a:buClr>
                <a:schemeClr val="dk1"/>
              </a:buClr>
              <a:buSzPts val="2700"/>
              <a:buFont typeface="Calibri"/>
              <a:buNone/>
              <a:defRPr b="1" i="0" sz="27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0" name="Google Shape;80;p11"/>
          <p:cNvSpPr/>
          <p:nvPr>
            <p:ph idx="2" type="pic"/>
          </p:nvPr>
        </p:nvSpPr>
        <p:spPr>
          <a:xfrm>
            <a:off x="2389718" y="612775"/>
            <a:ext cx="7315200" cy="4114800"/>
          </a:xfrm>
          <a:prstGeom prst="rect">
            <a:avLst/>
          </a:prstGeom>
          <a:noFill/>
          <a:ln>
            <a:noFill/>
          </a:ln>
        </p:spPr>
        <p:txBody>
          <a:bodyPr anchorCtr="0" anchor="t" bIns="60925" lIns="121875" spcFirstLastPara="1" rIns="121875" wrap="square" tIns="60925">
            <a:noAutofit/>
          </a:bodyPr>
          <a:lstStyle>
            <a:lvl1pPr lvl="0" marR="0" rtl="0" algn="l">
              <a:lnSpc>
                <a:spcPct val="100000"/>
              </a:lnSpc>
              <a:spcBef>
                <a:spcPts val="860"/>
              </a:spcBef>
              <a:spcAft>
                <a:spcPts val="0"/>
              </a:spcAft>
              <a:buClr>
                <a:schemeClr val="dk1"/>
              </a:buClr>
              <a:buSzPts val="4300"/>
              <a:buFont typeface="Arial"/>
              <a:buNone/>
              <a:defRPr b="0" i="0" sz="4300" u="none" cap="none" strike="noStrike">
                <a:solidFill>
                  <a:schemeClr val="dk1"/>
                </a:solidFill>
                <a:latin typeface="Calibri"/>
                <a:ea typeface="Calibri"/>
                <a:cs typeface="Calibri"/>
                <a:sym typeface="Calibri"/>
              </a:defRPr>
            </a:lvl1pPr>
            <a:lvl2pPr lvl="1" marR="0" rtl="0" algn="l">
              <a:lnSpc>
                <a:spcPct val="100000"/>
              </a:lnSpc>
              <a:spcBef>
                <a:spcPts val="740"/>
              </a:spcBef>
              <a:spcAft>
                <a:spcPts val="0"/>
              </a:spcAft>
              <a:buClr>
                <a:schemeClr val="dk1"/>
              </a:buClr>
              <a:buSzPts val="3700"/>
              <a:buFont typeface="Arial"/>
              <a:buNone/>
              <a:defRPr b="0" i="0" sz="3700" u="none" cap="none" strike="noStrike">
                <a:solidFill>
                  <a:schemeClr val="dk1"/>
                </a:solidFill>
                <a:latin typeface="Calibri"/>
                <a:ea typeface="Calibri"/>
                <a:cs typeface="Calibri"/>
                <a:sym typeface="Calibri"/>
              </a:defRPr>
            </a:lvl2pPr>
            <a:lvl3pPr lvl="2"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3pPr>
            <a:lvl4pPr lvl="3"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4pPr>
            <a:lvl5pPr lvl="4"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5pPr>
            <a:lvl6pPr lvl="5"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6pPr>
            <a:lvl7pPr lvl="6"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7pPr>
            <a:lvl8pPr lvl="7"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8pPr>
            <a:lvl9pPr lvl="8"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9pPr>
          </a:lstStyle>
          <a:p/>
        </p:txBody>
      </p:sp>
      <p:sp>
        <p:nvSpPr>
          <p:cNvPr id="81" name="Google Shape;81;p11"/>
          <p:cNvSpPr txBox="1"/>
          <p:nvPr>
            <p:ph idx="1" type="body"/>
          </p:nvPr>
        </p:nvSpPr>
        <p:spPr>
          <a:xfrm>
            <a:off x="2389718" y="5367339"/>
            <a:ext cx="7315200" cy="804863"/>
          </a:xfrm>
          <a:prstGeom prst="rect">
            <a:avLst/>
          </a:prstGeom>
          <a:noFill/>
          <a:ln>
            <a:noFill/>
          </a:ln>
        </p:spPr>
        <p:txBody>
          <a:bodyPr anchorCtr="0" anchor="t" bIns="60925" lIns="121875" spcFirstLastPara="1" rIns="121875" wrap="square" tIns="60925">
            <a:noAutofit/>
          </a:bodyPr>
          <a:lstStyle>
            <a:lvl1pPr indent="-228600" lvl="0" marL="457200" marR="0" algn="l">
              <a:lnSpc>
                <a:spcPct val="100000"/>
              </a:lnSpc>
              <a:spcBef>
                <a:spcPts val="380"/>
              </a:spcBef>
              <a:spcAft>
                <a:spcPts val="0"/>
              </a:spcAft>
              <a:buClr>
                <a:schemeClr val="dk1"/>
              </a:buClr>
              <a:buSzPts val="1900"/>
              <a:buFont typeface="Arial"/>
              <a:buNone/>
              <a:defRPr b="0" i="0" sz="1900" u="none" cap="none" strike="noStrike">
                <a:solidFill>
                  <a:schemeClr val="dk1"/>
                </a:solidFill>
                <a:latin typeface="Calibri"/>
                <a:ea typeface="Calibri"/>
                <a:cs typeface="Calibri"/>
                <a:sym typeface="Calibri"/>
              </a:defRPr>
            </a:lvl1pPr>
            <a:lvl2pPr indent="-228600" lvl="1" marL="914400" marR="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2pPr>
            <a:lvl3pPr indent="-228600" lvl="2" marL="1371600" marR="0" algn="l">
              <a:lnSpc>
                <a:spcPct val="100000"/>
              </a:lnSpc>
              <a:spcBef>
                <a:spcPts val="26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3pPr>
            <a:lvl4pPr indent="-228600" lvl="3" marL="18288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indent="-228600" lvl="4" marL="22860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indent="-228600" lvl="5" marL="27432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82" name="Google Shape;82;p11"/>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3" name="Google Shape;83;p11"/>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4" name="Google Shape;84;p11"/>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5" name="Shape 85"/>
        <p:cNvGrpSpPr/>
        <p:nvPr/>
      </p:nvGrpSpPr>
      <p:grpSpPr>
        <a:xfrm>
          <a:off x="0" y="0"/>
          <a:ext cx="0" cy="0"/>
          <a:chOff x="0" y="0"/>
          <a:chExt cx="0" cy="0"/>
        </a:xfrm>
      </p:grpSpPr>
      <p:sp>
        <p:nvSpPr>
          <p:cNvPr id="86" name="Google Shape;86;p12"/>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7" name="Google Shape;87;p12"/>
          <p:cNvSpPr txBox="1"/>
          <p:nvPr>
            <p:ph idx="1" type="body"/>
          </p:nvPr>
        </p:nvSpPr>
        <p:spPr>
          <a:xfrm rot="5400000">
            <a:off x="3602131" y="-1854105"/>
            <a:ext cx="4987739" cy="10972801"/>
          </a:xfrm>
          <a:prstGeom prst="rect">
            <a:avLst/>
          </a:prstGeom>
          <a:noFill/>
          <a:ln>
            <a:noFill/>
          </a:ln>
        </p:spPr>
        <p:txBody>
          <a:bodyPr anchorCtr="0" anchor="t" bIns="60925" lIns="121875" spcFirstLastPara="1" rIns="121875" wrap="square" tIns="60925">
            <a:noAutofit/>
          </a:bodyPr>
          <a:lstStyle>
            <a:lvl1pPr indent="-457200" lvl="0" marL="457200" marR="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1pPr>
            <a:lvl2pPr indent="-431800" lvl="1" marL="9144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400050" lvl="5" marL="27432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88" name="Google Shape;88;p12"/>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9" name="Google Shape;89;p12"/>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90" name="Google Shape;90;p12"/>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13"/>
          <p:cNvSpPr txBox="1"/>
          <p:nvPr>
            <p:ph type="title"/>
          </p:nvPr>
        </p:nvSpPr>
        <p:spPr>
          <a:xfrm rot="5400000">
            <a:off x="7285037" y="1828803"/>
            <a:ext cx="5851525" cy="2743200"/>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93" name="Google Shape;93;p13"/>
          <p:cNvSpPr txBox="1"/>
          <p:nvPr>
            <p:ph idx="1" type="body"/>
          </p:nvPr>
        </p:nvSpPr>
        <p:spPr>
          <a:xfrm rot="5400000">
            <a:off x="1697037" y="-812798"/>
            <a:ext cx="5851525" cy="8026400"/>
          </a:xfrm>
          <a:prstGeom prst="rect">
            <a:avLst/>
          </a:prstGeom>
          <a:noFill/>
          <a:ln>
            <a:noFill/>
          </a:ln>
        </p:spPr>
        <p:txBody>
          <a:bodyPr anchorCtr="0" anchor="t" bIns="60925" lIns="121875" spcFirstLastPara="1" rIns="121875" wrap="square" tIns="60925">
            <a:noAutofit/>
          </a:bodyPr>
          <a:lstStyle>
            <a:lvl1pPr indent="-457200" lvl="0" marL="457200" marR="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1pPr>
            <a:lvl2pPr indent="-431800" lvl="1" marL="9144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400050" lvl="5" marL="27432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94" name="Google Shape;94;p13"/>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95" name="Google Shape;95;p13"/>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96" name="Google Shape;96;p13"/>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3" name="Shape 103"/>
        <p:cNvGrpSpPr/>
        <p:nvPr/>
      </p:nvGrpSpPr>
      <p:grpSpPr>
        <a:xfrm>
          <a:off x="0" y="0"/>
          <a:ext cx="0" cy="0"/>
          <a:chOff x="0" y="0"/>
          <a:chExt cx="0" cy="0"/>
        </a:xfrm>
      </p:grpSpPr>
      <p:sp>
        <p:nvSpPr>
          <p:cNvPr id="104" name="Google Shape;104;p16"/>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105" name="Google Shape;105;p16"/>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06" name="Google Shape;106;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7" name="Shape 107"/>
        <p:cNvGrpSpPr/>
        <p:nvPr/>
      </p:nvGrpSpPr>
      <p:grpSpPr>
        <a:xfrm>
          <a:off x="0" y="0"/>
          <a:ext cx="0" cy="0"/>
          <a:chOff x="0" y="0"/>
          <a:chExt cx="0" cy="0"/>
        </a:xfrm>
      </p:grpSpPr>
      <p:sp>
        <p:nvSpPr>
          <p:cNvPr id="108" name="Google Shape;108;p17"/>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109" name="Google Shape;109;p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0" name="Shape 110"/>
        <p:cNvGrpSpPr/>
        <p:nvPr/>
      </p:nvGrpSpPr>
      <p:grpSpPr>
        <a:xfrm>
          <a:off x="0" y="0"/>
          <a:ext cx="0" cy="0"/>
          <a:chOff x="0" y="0"/>
          <a:chExt cx="0" cy="0"/>
        </a:xfrm>
      </p:grpSpPr>
      <p:sp>
        <p:nvSpPr>
          <p:cNvPr id="111" name="Google Shape;111;p1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12" name="Google Shape;112;p1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113" name="Google Shape;113;p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16" name="Google Shape;116;p19"/>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117" name="Google Shape;117;p19"/>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118" name="Google Shape;118;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9" name="Shape 119"/>
        <p:cNvGrpSpPr/>
        <p:nvPr/>
      </p:nvGrpSpPr>
      <p:grpSpPr>
        <a:xfrm>
          <a:off x="0" y="0"/>
          <a:ext cx="0" cy="0"/>
          <a:chOff x="0" y="0"/>
          <a:chExt cx="0" cy="0"/>
        </a:xfrm>
      </p:grpSpPr>
      <p:sp>
        <p:nvSpPr>
          <p:cNvPr id="120" name="Google Shape;120;p2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21" name="Google Shape;121;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2" name="Shape 122"/>
        <p:cNvGrpSpPr/>
        <p:nvPr/>
      </p:nvGrpSpPr>
      <p:grpSpPr>
        <a:xfrm>
          <a:off x="0" y="0"/>
          <a:ext cx="0" cy="0"/>
          <a:chOff x="0" y="0"/>
          <a:chExt cx="0" cy="0"/>
        </a:xfrm>
      </p:grpSpPr>
      <p:sp>
        <p:nvSpPr>
          <p:cNvPr id="123" name="Google Shape;123;p21"/>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124" name="Google Shape;124;p21"/>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125" name="Google Shape;125;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21" name="Shape 21"/>
        <p:cNvGrpSpPr/>
        <p:nvPr/>
      </p:nvGrpSpPr>
      <p:grpSpPr>
        <a:xfrm>
          <a:off x="0" y="0"/>
          <a:ext cx="0" cy="0"/>
          <a:chOff x="0" y="0"/>
          <a:chExt cx="0" cy="0"/>
        </a:xfrm>
      </p:grpSpPr>
      <p:sp>
        <p:nvSpPr>
          <p:cNvPr id="22" name="Google Shape;22;p3"/>
          <p:cNvSpPr/>
          <p:nvPr/>
        </p:nvSpPr>
        <p:spPr>
          <a:xfrm>
            <a:off x="1" y="3886200"/>
            <a:ext cx="12192000" cy="2971800"/>
          </a:xfrm>
          <a:prstGeom prst="rect">
            <a:avLst/>
          </a:prstGeom>
          <a:gradFill>
            <a:gsLst>
              <a:gs pos="0">
                <a:srgbClr val="F2F2F2"/>
              </a:gs>
              <a:gs pos="100000">
                <a:srgbClr val="A5A5A5">
                  <a:alpha val="52549"/>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3" name="Google Shape;23;p3"/>
          <p:cNvSpPr txBox="1"/>
          <p:nvPr>
            <p:ph type="ctrTitle"/>
          </p:nvPr>
        </p:nvSpPr>
        <p:spPr>
          <a:xfrm>
            <a:off x="914401" y="3887117"/>
            <a:ext cx="10363200" cy="610820"/>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Clr>
                <a:srgbClr val="3F3F3F"/>
              </a:buClr>
              <a:buSzPts val="4000"/>
              <a:buFont typeface="Calibri"/>
              <a:buNone/>
              <a:defRPr b="0" i="0" sz="4000" u="none" cap="none" strike="noStrike">
                <a:solidFill>
                  <a:srgbClr val="3F3F3F"/>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4" name="Google Shape;24;p3"/>
          <p:cNvSpPr txBox="1"/>
          <p:nvPr>
            <p:ph idx="1" type="subTitle"/>
          </p:nvPr>
        </p:nvSpPr>
        <p:spPr>
          <a:xfrm>
            <a:off x="1828800" y="4399020"/>
            <a:ext cx="8534401" cy="764440"/>
          </a:xfrm>
          <a:prstGeom prst="rect">
            <a:avLst/>
          </a:prstGeom>
          <a:noFill/>
          <a:ln>
            <a:noFill/>
          </a:ln>
        </p:spPr>
        <p:txBody>
          <a:bodyPr anchorCtr="0" anchor="t" bIns="60925" lIns="121875" spcFirstLastPara="1" rIns="121875" wrap="square" tIns="60925">
            <a:noAutofit/>
          </a:bodyPr>
          <a:lstStyle>
            <a:lvl1pPr lvl="0" marR="0" algn="ctr">
              <a:lnSpc>
                <a:spcPct val="100000"/>
              </a:lnSpc>
              <a:spcBef>
                <a:spcPts val="480"/>
              </a:spcBef>
              <a:spcAft>
                <a:spcPts val="0"/>
              </a:spcAft>
              <a:buClr>
                <a:srgbClr val="595959"/>
              </a:buClr>
              <a:buSzPts val="2400"/>
              <a:buFont typeface="Arial"/>
              <a:buNone/>
              <a:defRPr b="0" i="0" sz="2400" u="none" cap="none" strike="noStrike">
                <a:solidFill>
                  <a:srgbClr val="595959"/>
                </a:solidFill>
                <a:latin typeface="Calibri"/>
                <a:ea typeface="Calibri"/>
                <a:cs typeface="Calibri"/>
                <a:sym typeface="Calibri"/>
              </a:defRPr>
            </a:lvl1pPr>
            <a:lvl2pPr lvl="1" marR="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2pPr>
            <a:lvl3pPr lvl="2" marR="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25" name="Google Shape;25;p3"/>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26" name="Google Shape;26;p3"/>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27" name="Google Shape;27;p3"/>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26" name="Shape 126"/>
        <p:cNvGrpSpPr/>
        <p:nvPr/>
      </p:nvGrpSpPr>
      <p:grpSpPr>
        <a:xfrm>
          <a:off x="0" y="0"/>
          <a:ext cx="0" cy="0"/>
          <a:chOff x="0" y="0"/>
          <a:chExt cx="0" cy="0"/>
        </a:xfrm>
      </p:grpSpPr>
      <p:sp>
        <p:nvSpPr>
          <p:cNvPr id="127" name="Google Shape;127;p22"/>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6400"/>
              <a:buNone/>
              <a:defRPr sz="6400"/>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128" name="Google Shape;128;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p23"/>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3"/>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132" name="Google Shape;132;p23"/>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3" name="Google Shape;133;p23"/>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Autofit/>
          </a:bodyPr>
          <a:lstStyle>
            <a:lvl1pPr indent="-381000" lvl="0" marL="457200" rtl="0" algn="l">
              <a:lnSpc>
                <a:spcPct val="115000"/>
              </a:lnSpc>
              <a:spcBef>
                <a:spcPts val="0"/>
              </a:spcBef>
              <a:spcAft>
                <a:spcPts val="0"/>
              </a:spcAft>
              <a:buClr>
                <a:schemeClr val="dk1"/>
              </a:buClr>
              <a:buSzPts val="2400"/>
              <a:buChar char="●"/>
              <a:defRPr>
                <a:solidFill>
                  <a:schemeClr val="dk1"/>
                </a:solidFill>
              </a:defRPr>
            </a:lvl1pPr>
            <a:lvl2pPr indent="-349250" lvl="1" marL="914400" rtl="0" algn="l">
              <a:lnSpc>
                <a:spcPct val="115000"/>
              </a:lnSpc>
              <a:spcBef>
                <a:spcPts val="2100"/>
              </a:spcBef>
              <a:spcAft>
                <a:spcPts val="0"/>
              </a:spcAft>
              <a:buClr>
                <a:schemeClr val="dk1"/>
              </a:buClr>
              <a:buSzPts val="1900"/>
              <a:buChar char="○"/>
              <a:defRPr>
                <a:solidFill>
                  <a:schemeClr val="dk1"/>
                </a:solidFill>
              </a:defRPr>
            </a:lvl2pPr>
            <a:lvl3pPr indent="-349250" lvl="2" marL="1371600" rtl="0" algn="l">
              <a:lnSpc>
                <a:spcPct val="115000"/>
              </a:lnSpc>
              <a:spcBef>
                <a:spcPts val="2100"/>
              </a:spcBef>
              <a:spcAft>
                <a:spcPts val="0"/>
              </a:spcAft>
              <a:buClr>
                <a:schemeClr val="dk1"/>
              </a:buClr>
              <a:buSzPts val="1900"/>
              <a:buChar char="■"/>
              <a:defRPr>
                <a:solidFill>
                  <a:schemeClr val="dk1"/>
                </a:solidFill>
              </a:defRPr>
            </a:lvl3pPr>
            <a:lvl4pPr indent="-349250" lvl="3" marL="1828800" rtl="0" algn="l">
              <a:lnSpc>
                <a:spcPct val="115000"/>
              </a:lnSpc>
              <a:spcBef>
                <a:spcPts val="2100"/>
              </a:spcBef>
              <a:spcAft>
                <a:spcPts val="0"/>
              </a:spcAft>
              <a:buClr>
                <a:schemeClr val="dk1"/>
              </a:buClr>
              <a:buSzPts val="1900"/>
              <a:buChar char="●"/>
              <a:defRPr>
                <a:solidFill>
                  <a:schemeClr val="dk1"/>
                </a:solidFill>
              </a:defRPr>
            </a:lvl4pPr>
            <a:lvl5pPr indent="-349250" lvl="4" marL="2286000" rtl="0" algn="l">
              <a:lnSpc>
                <a:spcPct val="115000"/>
              </a:lnSpc>
              <a:spcBef>
                <a:spcPts val="2100"/>
              </a:spcBef>
              <a:spcAft>
                <a:spcPts val="0"/>
              </a:spcAft>
              <a:buClr>
                <a:schemeClr val="dk1"/>
              </a:buClr>
              <a:buSzPts val="1900"/>
              <a:buChar char="○"/>
              <a:defRPr>
                <a:solidFill>
                  <a:schemeClr val="dk1"/>
                </a:solidFill>
              </a:defRPr>
            </a:lvl5pPr>
            <a:lvl6pPr indent="-349250" lvl="5" marL="2743200" rtl="0" algn="l">
              <a:lnSpc>
                <a:spcPct val="115000"/>
              </a:lnSpc>
              <a:spcBef>
                <a:spcPts val="2100"/>
              </a:spcBef>
              <a:spcAft>
                <a:spcPts val="0"/>
              </a:spcAft>
              <a:buClr>
                <a:schemeClr val="dk1"/>
              </a:buClr>
              <a:buSzPts val="1900"/>
              <a:buChar char="■"/>
              <a:defRPr>
                <a:solidFill>
                  <a:schemeClr val="dk1"/>
                </a:solidFill>
              </a:defRPr>
            </a:lvl6pPr>
            <a:lvl7pPr indent="-349250" lvl="6" marL="3200400" rtl="0" algn="l">
              <a:lnSpc>
                <a:spcPct val="115000"/>
              </a:lnSpc>
              <a:spcBef>
                <a:spcPts val="2100"/>
              </a:spcBef>
              <a:spcAft>
                <a:spcPts val="0"/>
              </a:spcAft>
              <a:buClr>
                <a:schemeClr val="dk1"/>
              </a:buClr>
              <a:buSzPts val="1900"/>
              <a:buChar char="●"/>
              <a:defRPr>
                <a:solidFill>
                  <a:schemeClr val="dk1"/>
                </a:solidFill>
              </a:defRPr>
            </a:lvl7pPr>
            <a:lvl8pPr indent="-349250" lvl="7" marL="3657600" rtl="0" algn="l">
              <a:lnSpc>
                <a:spcPct val="115000"/>
              </a:lnSpc>
              <a:spcBef>
                <a:spcPts val="2100"/>
              </a:spcBef>
              <a:spcAft>
                <a:spcPts val="0"/>
              </a:spcAft>
              <a:buClr>
                <a:schemeClr val="dk1"/>
              </a:buClr>
              <a:buSzPts val="1900"/>
              <a:buChar char="○"/>
              <a:defRPr>
                <a:solidFill>
                  <a:schemeClr val="dk1"/>
                </a:solidFill>
              </a:defRPr>
            </a:lvl8pPr>
            <a:lvl9pPr indent="-349250" lvl="8" marL="4114800" rtl="0" algn="l">
              <a:lnSpc>
                <a:spcPct val="115000"/>
              </a:lnSpc>
              <a:spcBef>
                <a:spcPts val="2100"/>
              </a:spcBef>
              <a:spcAft>
                <a:spcPts val="2100"/>
              </a:spcAft>
              <a:buClr>
                <a:schemeClr val="dk1"/>
              </a:buClr>
              <a:buSzPts val="1900"/>
              <a:buChar char="■"/>
              <a:defRPr>
                <a:solidFill>
                  <a:schemeClr val="dk1"/>
                </a:solidFill>
              </a:defRPr>
            </a:lvl9pPr>
          </a:lstStyle>
          <a:p/>
        </p:txBody>
      </p:sp>
      <p:sp>
        <p:nvSpPr>
          <p:cNvPr id="134" name="Google Shape;134;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sp>
        <p:nvSpPr>
          <p:cNvPr id="136" name="Google Shape;136;p24"/>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rtl="0" algn="l">
              <a:lnSpc>
                <a:spcPct val="100000"/>
              </a:lnSpc>
              <a:spcBef>
                <a:spcPts val="0"/>
              </a:spcBef>
              <a:spcAft>
                <a:spcPts val="0"/>
              </a:spcAft>
              <a:buSzPts val="2400"/>
              <a:buNone/>
              <a:defRPr/>
            </a:lvl1pPr>
          </a:lstStyle>
          <a:p/>
        </p:txBody>
      </p:sp>
      <p:sp>
        <p:nvSpPr>
          <p:cNvPr id="137" name="Google Shape;137;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8" name="Shape 138"/>
        <p:cNvGrpSpPr/>
        <p:nvPr/>
      </p:nvGrpSpPr>
      <p:grpSpPr>
        <a:xfrm>
          <a:off x="0" y="0"/>
          <a:ext cx="0" cy="0"/>
          <a:chOff x="0" y="0"/>
          <a:chExt cx="0" cy="0"/>
        </a:xfrm>
      </p:grpSpPr>
      <p:sp>
        <p:nvSpPr>
          <p:cNvPr id="139" name="Google Shape;139;p2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16000"/>
              <a:buNone/>
              <a:defRPr sz="16000"/>
            </a:lvl1pPr>
            <a:lvl2pPr lvl="1" rtl="0" algn="ctr">
              <a:lnSpc>
                <a:spcPct val="100000"/>
              </a:lnSpc>
              <a:spcBef>
                <a:spcPts val="0"/>
              </a:spcBef>
              <a:spcAft>
                <a:spcPts val="0"/>
              </a:spcAft>
              <a:buSzPts val="16000"/>
              <a:buNone/>
              <a:defRPr sz="16000"/>
            </a:lvl2pPr>
            <a:lvl3pPr lvl="2" rtl="0" algn="ctr">
              <a:lnSpc>
                <a:spcPct val="100000"/>
              </a:lnSpc>
              <a:spcBef>
                <a:spcPts val="0"/>
              </a:spcBef>
              <a:spcAft>
                <a:spcPts val="0"/>
              </a:spcAft>
              <a:buSzPts val="16000"/>
              <a:buNone/>
              <a:defRPr sz="16000"/>
            </a:lvl3pPr>
            <a:lvl4pPr lvl="3" rtl="0" algn="ctr">
              <a:lnSpc>
                <a:spcPct val="100000"/>
              </a:lnSpc>
              <a:spcBef>
                <a:spcPts val="0"/>
              </a:spcBef>
              <a:spcAft>
                <a:spcPts val="0"/>
              </a:spcAft>
              <a:buSzPts val="16000"/>
              <a:buNone/>
              <a:defRPr sz="16000"/>
            </a:lvl4pPr>
            <a:lvl5pPr lvl="4" rtl="0" algn="ctr">
              <a:lnSpc>
                <a:spcPct val="100000"/>
              </a:lnSpc>
              <a:spcBef>
                <a:spcPts val="0"/>
              </a:spcBef>
              <a:spcAft>
                <a:spcPts val="0"/>
              </a:spcAft>
              <a:buSzPts val="16000"/>
              <a:buNone/>
              <a:defRPr sz="16000"/>
            </a:lvl5pPr>
            <a:lvl6pPr lvl="5" rtl="0" algn="ctr">
              <a:lnSpc>
                <a:spcPct val="100000"/>
              </a:lnSpc>
              <a:spcBef>
                <a:spcPts val="0"/>
              </a:spcBef>
              <a:spcAft>
                <a:spcPts val="0"/>
              </a:spcAft>
              <a:buSzPts val="16000"/>
              <a:buNone/>
              <a:defRPr sz="16000"/>
            </a:lvl6pPr>
            <a:lvl7pPr lvl="6" rtl="0" algn="ctr">
              <a:lnSpc>
                <a:spcPct val="100000"/>
              </a:lnSpc>
              <a:spcBef>
                <a:spcPts val="0"/>
              </a:spcBef>
              <a:spcAft>
                <a:spcPts val="0"/>
              </a:spcAft>
              <a:buSzPts val="16000"/>
              <a:buNone/>
              <a:defRPr sz="16000"/>
            </a:lvl7pPr>
            <a:lvl8pPr lvl="7" rtl="0" algn="ctr">
              <a:lnSpc>
                <a:spcPct val="100000"/>
              </a:lnSpc>
              <a:spcBef>
                <a:spcPts val="0"/>
              </a:spcBef>
              <a:spcAft>
                <a:spcPts val="0"/>
              </a:spcAft>
              <a:buSzPts val="16000"/>
              <a:buNone/>
              <a:defRPr sz="16000"/>
            </a:lvl8pPr>
            <a:lvl9pPr lvl="8" rtl="0" algn="ctr">
              <a:lnSpc>
                <a:spcPct val="100000"/>
              </a:lnSpc>
              <a:spcBef>
                <a:spcPts val="0"/>
              </a:spcBef>
              <a:spcAft>
                <a:spcPts val="0"/>
              </a:spcAft>
              <a:buSzPts val="16000"/>
              <a:buNone/>
              <a:defRPr sz="16000"/>
            </a:lvl9pPr>
          </a:lstStyle>
          <a:p>
            <a:r>
              <a:t>xx%</a:t>
            </a:r>
          </a:p>
        </p:txBody>
      </p:sp>
      <p:sp>
        <p:nvSpPr>
          <p:cNvPr id="140" name="Google Shape;140;p2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rtl="0" algn="ctr">
              <a:lnSpc>
                <a:spcPct val="115000"/>
              </a:lnSpc>
              <a:spcBef>
                <a:spcPts val="0"/>
              </a:spcBef>
              <a:spcAft>
                <a:spcPts val="0"/>
              </a:spcAft>
              <a:buSzPts val="2400"/>
              <a:buChar char="●"/>
              <a:defRPr/>
            </a:lvl1pPr>
            <a:lvl2pPr indent="-349250" lvl="1" marL="914400" rtl="0" algn="ctr">
              <a:lnSpc>
                <a:spcPct val="115000"/>
              </a:lnSpc>
              <a:spcBef>
                <a:spcPts val="2100"/>
              </a:spcBef>
              <a:spcAft>
                <a:spcPts val="0"/>
              </a:spcAft>
              <a:buSzPts val="1900"/>
              <a:buChar char="○"/>
              <a:defRPr/>
            </a:lvl2pPr>
            <a:lvl3pPr indent="-349250" lvl="2" marL="1371600" rtl="0" algn="ctr">
              <a:lnSpc>
                <a:spcPct val="115000"/>
              </a:lnSpc>
              <a:spcBef>
                <a:spcPts val="2100"/>
              </a:spcBef>
              <a:spcAft>
                <a:spcPts val="0"/>
              </a:spcAft>
              <a:buSzPts val="1900"/>
              <a:buChar char="■"/>
              <a:defRPr/>
            </a:lvl3pPr>
            <a:lvl4pPr indent="-349250" lvl="3" marL="1828800" rtl="0" algn="ctr">
              <a:lnSpc>
                <a:spcPct val="115000"/>
              </a:lnSpc>
              <a:spcBef>
                <a:spcPts val="2100"/>
              </a:spcBef>
              <a:spcAft>
                <a:spcPts val="0"/>
              </a:spcAft>
              <a:buSzPts val="1900"/>
              <a:buChar char="●"/>
              <a:defRPr/>
            </a:lvl4pPr>
            <a:lvl5pPr indent="-349250" lvl="4" marL="2286000" rtl="0" algn="ctr">
              <a:lnSpc>
                <a:spcPct val="115000"/>
              </a:lnSpc>
              <a:spcBef>
                <a:spcPts val="2100"/>
              </a:spcBef>
              <a:spcAft>
                <a:spcPts val="0"/>
              </a:spcAft>
              <a:buSzPts val="1900"/>
              <a:buChar char="○"/>
              <a:defRPr/>
            </a:lvl5pPr>
            <a:lvl6pPr indent="-349250" lvl="5" marL="2743200" rtl="0" algn="ctr">
              <a:lnSpc>
                <a:spcPct val="115000"/>
              </a:lnSpc>
              <a:spcBef>
                <a:spcPts val="2100"/>
              </a:spcBef>
              <a:spcAft>
                <a:spcPts val="0"/>
              </a:spcAft>
              <a:buSzPts val="1900"/>
              <a:buChar char="■"/>
              <a:defRPr/>
            </a:lvl6pPr>
            <a:lvl7pPr indent="-349250" lvl="6" marL="3200400" rtl="0" algn="ctr">
              <a:lnSpc>
                <a:spcPct val="115000"/>
              </a:lnSpc>
              <a:spcBef>
                <a:spcPts val="2100"/>
              </a:spcBef>
              <a:spcAft>
                <a:spcPts val="0"/>
              </a:spcAft>
              <a:buSzPts val="1900"/>
              <a:buChar char="●"/>
              <a:defRPr/>
            </a:lvl7pPr>
            <a:lvl8pPr indent="-349250" lvl="7" marL="3657600" rtl="0" algn="ctr">
              <a:lnSpc>
                <a:spcPct val="115000"/>
              </a:lnSpc>
              <a:spcBef>
                <a:spcPts val="2100"/>
              </a:spcBef>
              <a:spcAft>
                <a:spcPts val="0"/>
              </a:spcAft>
              <a:buSzPts val="1900"/>
              <a:buChar char="○"/>
              <a:defRPr/>
            </a:lvl8pPr>
            <a:lvl9pPr indent="-349250" lvl="8" marL="4114800" rtl="0" algn="ctr">
              <a:lnSpc>
                <a:spcPct val="115000"/>
              </a:lnSpc>
              <a:spcBef>
                <a:spcPts val="2100"/>
              </a:spcBef>
              <a:spcAft>
                <a:spcPts val="2100"/>
              </a:spcAft>
              <a:buSzPts val="1900"/>
              <a:buChar char="■"/>
              <a:defRPr/>
            </a:lvl9pPr>
          </a:lstStyle>
          <a:p/>
        </p:txBody>
      </p:sp>
      <p:sp>
        <p:nvSpPr>
          <p:cNvPr id="141" name="Google Shape;141;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0" name="Google Shape;30;p4"/>
          <p:cNvSpPr txBox="1"/>
          <p:nvPr>
            <p:ph idx="1" type="body"/>
          </p:nvPr>
        </p:nvSpPr>
        <p:spPr>
          <a:xfrm>
            <a:off x="609600" y="1138426"/>
            <a:ext cx="10972801" cy="4987739"/>
          </a:xfrm>
          <a:prstGeom prst="rect">
            <a:avLst/>
          </a:prstGeom>
          <a:noFill/>
          <a:ln>
            <a:noFill/>
          </a:ln>
        </p:spPr>
        <p:txBody>
          <a:bodyPr anchorCtr="0" anchor="t" bIns="60925" lIns="121875" spcFirstLastPara="1" rIns="121875" wrap="square" tIns="60925">
            <a:noAutofit/>
          </a:bodyPr>
          <a:lstStyle>
            <a:lvl1pPr indent="-457200" lvl="0" marL="457200" marR="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1pPr>
            <a:lvl2pPr indent="-431800" lvl="1" marL="9144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400050" lvl="5" marL="27432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31" name="Google Shape;31;p4"/>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32" name="Google Shape;32;p4"/>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33" name="Google Shape;33;p4"/>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963084" y="4406902"/>
            <a:ext cx="10363200" cy="1362075"/>
          </a:xfrm>
          <a:prstGeom prst="rect">
            <a:avLst/>
          </a:prstGeom>
          <a:noFill/>
          <a:ln>
            <a:noFill/>
          </a:ln>
        </p:spPr>
        <p:txBody>
          <a:bodyPr anchorCtr="0" anchor="t" bIns="60925" lIns="121875" spcFirstLastPara="1" rIns="121875" wrap="square" tIns="60925">
            <a:noAutofit/>
          </a:bodyPr>
          <a:lstStyle>
            <a:lvl1pPr lvl="0" marR="0" algn="l">
              <a:lnSpc>
                <a:spcPct val="100000"/>
              </a:lnSpc>
              <a:spcBef>
                <a:spcPts val="0"/>
              </a:spcBef>
              <a:spcAft>
                <a:spcPts val="0"/>
              </a:spcAft>
              <a:buClr>
                <a:schemeClr val="dk1"/>
              </a:buClr>
              <a:buSzPts val="5300"/>
              <a:buFont typeface="Calibri"/>
              <a:buNone/>
              <a:defRPr b="1" i="0" sz="5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6" name="Google Shape;36;p5"/>
          <p:cNvSpPr txBox="1"/>
          <p:nvPr>
            <p:ph idx="1" type="body"/>
          </p:nvPr>
        </p:nvSpPr>
        <p:spPr>
          <a:xfrm>
            <a:off x="963084" y="2906713"/>
            <a:ext cx="10363200" cy="1500187"/>
          </a:xfrm>
          <a:prstGeom prst="rect">
            <a:avLst/>
          </a:prstGeom>
          <a:noFill/>
          <a:ln>
            <a:noFill/>
          </a:ln>
        </p:spPr>
        <p:txBody>
          <a:bodyPr anchorCtr="0" anchor="b" bIns="60925" lIns="121875" spcFirstLastPara="1" rIns="121875" wrap="square" tIns="60925">
            <a:noAutofit/>
          </a:bodyPr>
          <a:lstStyle>
            <a:lvl1pPr indent="-228600" lvl="0" marL="457200" marR="0" algn="l">
              <a:lnSpc>
                <a:spcPct val="100000"/>
              </a:lnSpc>
              <a:spcBef>
                <a:spcPts val="54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1pPr>
            <a:lvl2pPr indent="-228600" lvl="1" marL="914400" marR="0" algn="l">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2pPr>
            <a:lvl3pPr indent="-228600" lvl="2" marL="1371600" marR="0" algn="l">
              <a:lnSpc>
                <a:spcPct val="100000"/>
              </a:lnSpc>
              <a:spcBef>
                <a:spcPts val="420"/>
              </a:spcBef>
              <a:spcAft>
                <a:spcPts val="0"/>
              </a:spcAft>
              <a:buClr>
                <a:srgbClr val="888888"/>
              </a:buClr>
              <a:buSzPts val="2100"/>
              <a:buFont typeface="Arial"/>
              <a:buNone/>
              <a:defRPr b="0" i="0" sz="2100" u="none" cap="none" strike="noStrike">
                <a:solidFill>
                  <a:srgbClr val="888888"/>
                </a:solidFill>
                <a:latin typeface="Calibri"/>
                <a:ea typeface="Calibri"/>
                <a:cs typeface="Calibri"/>
                <a:sym typeface="Calibri"/>
              </a:defRPr>
            </a:lvl3pPr>
            <a:lvl4pPr indent="-228600" lvl="3" marL="18288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4pPr>
            <a:lvl5pPr indent="-228600" lvl="4" marL="22860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5pPr>
            <a:lvl6pPr indent="-228600" lvl="5" marL="27432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6pPr>
            <a:lvl7pPr indent="-228600" lvl="6" marL="32004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7pPr>
            <a:lvl8pPr indent="-228600" lvl="7" marL="36576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8pPr>
            <a:lvl9pPr indent="-228600" lvl="8" marL="4114800" marR="0" algn="l">
              <a:lnSpc>
                <a:spcPct val="100000"/>
              </a:lnSpc>
              <a:spcBef>
                <a:spcPts val="38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9pPr>
          </a:lstStyle>
          <a:p/>
        </p:txBody>
      </p:sp>
      <p:sp>
        <p:nvSpPr>
          <p:cNvPr id="37" name="Google Shape;37;p5"/>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2" name="Google Shape;42;p6"/>
          <p:cNvSpPr txBox="1"/>
          <p:nvPr>
            <p:ph idx="1" type="body"/>
          </p:nvPr>
        </p:nvSpPr>
        <p:spPr>
          <a:xfrm>
            <a:off x="609600" y="1600202"/>
            <a:ext cx="5384800" cy="4525963"/>
          </a:xfrm>
          <a:prstGeom prst="rect">
            <a:avLst/>
          </a:prstGeom>
          <a:noFill/>
          <a:ln>
            <a:noFill/>
          </a:ln>
        </p:spPr>
        <p:txBody>
          <a:bodyPr anchorCtr="0" anchor="t" bIns="60925" lIns="121875" spcFirstLastPara="1" rIns="121875" wrap="square" tIns="60925">
            <a:noAutofit/>
          </a:bodyPr>
          <a:lstStyle>
            <a:lvl1pPr indent="-463550" lvl="0" marL="457200" marR="0" algn="l">
              <a:lnSpc>
                <a:spcPct val="100000"/>
              </a:lnSpc>
              <a:spcBef>
                <a:spcPts val="740"/>
              </a:spcBef>
              <a:spcAft>
                <a:spcPts val="0"/>
              </a:spcAft>
              <a:buClr>
                <a:schemeClr val="dk1"/>
              </a:buClr>
              <a:buSzPts val="3700"/>
              <a:buFont typeface="Arial"/>
              <a:buChar char="•"/>
              <a:defRPr b="0" i="0" sz="3700" u="none" cap="none" strike="noStrike">
                <a:solidFill>
                  <a:schemeClr val="dk1"/>
                </a:solidFill>
                <a:latin typeface="Calibri"/>
                <a:ea typeface="Calibri"/>
                <a:cs typeface="Calibri"/>
                <a:sym typeface="Calibri"/>
              </a:defRPr>
            </a:lvl1pPr>
            <a:lvl2pPr indent="-431800" lvl="1" marL="9144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400050" lvl="2" marL="1371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3pPr>
            <a:lvl4pPr indent="-381000" lvl="3" marL="18288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6197600" y="1600202"/>
            <a:ext cx="5384800" cy="4525963"/>
          </a:xfrm>
          <a:prstGeom prst="rect">
            <a:avLst/>
          </a:prstGeom>
          <a:noFill/>
          <a:ln>
            <a:noFill/>
          </a:ln>
        </p:spPr>
        <p:txBody>
          <a:bodyPr anchorCtr="0" anchor="t" bIns="60925" lIns="121875" spcFirstLastPara="1" rIns="121875" wrap="square" tIns="60925">
            <a:noAutofit/>
          </a:bodyPr>
          <a:lstStyle>
            <a:lvl1pPr indent="-463550" lvl="0" marL="457200" marR="0" algn="l">
              <a:lnSpc>
                <a:spcPct val="100000"/>
              </a:lnSpc>
              <a:spcBef>
                <a:spcPts val="740"/>
              </a:spcBef>
              <a:spcAft>
                <a:spcPts val="0"/>
              </a:spcAft>
              <a:buClr>
                <a:schemeClr val="dk1"/>
              </a:buClr>
              <a:buSzPts val="3700"/>
              <a:buFont typeface="Arial"/>
              <a:buChar char="•"/>
              <a:defRPr b="0" i="0" sz="3700" u="none" cap="none" strike="noStrike">
                <a:solidFill>
                  <a:schemeClr val="dk1"/>
                </a:solidFill>
                <a:latin typeface="Calibri"/>
                <a:ea typeface="Calibri"/>
                <a:cs typeface="Calibri"/>
                <a:sym typeface="Calibri"/>
              </a:defRPr>
            </a:lvl1pPr>
            <a:lvl2pPr indent="-431800" lvl="1" marL="9144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400050" lvl="2" marL="1371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3pPr>
            <a:lvl4pPr indent="-381000" lvl="3" marL="18288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4" name="Google Shape;44;p6"/>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5" name="Google Shape;45;p6"/>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6" name="Google Shape;46;p6"/>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9" name="Google Shape;49;p7"/>
          <p:cNvSpPr txBox="1"/>
          <p:nvPr>
            <p:ph idx="1" type="body"/>
          </p:nvPr>
        </p:nvSpPr>
        <p:spPr>
          <a:xfrm>
            <a:off x="609600" y="1535114"/>
            <a:ext cx="5386917" cy="639763"/>
          </a:xfrm>
          <a:prstGeom prst="rect">
            <a:avLst/>
          </a:prstGeom>
          <a:noFill/>
          <a:ln>
            <a:noFill/>
          </a:ln>
        </p:spPr>
        <p:txBody>
          <a:bodyPr anchorCtr="0" anchor="b" bIns="60925" lIns="121875" spcFirstLastPara="1" rIns="121875" wrap="square" tIns="60925">
            <a:noAutofit/>
          </a:bodyPr>
          <a:lstStyle>
            <a:lvl1pPr indent="-228600" lvl="0" marL="457200" marR="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1pPr>
            <a:lvl2pPr indent="-228600" lvl="1" marL="914400" marR="0" algn="l">
              <a:lnSpc>
                <a:spcPct val="100000"/>
              </a:lnSpc>
              <a:spcBef>
                <a:spcPts val="540"/>
              </a:spcBef>
              <a:spcAft>
                <a:spcPts val="0"/>
              </a:spcAft>
              <a:buClr>
                <a:schemeClr val="dk1"/>
              </a:buClr>
              <a:buSzPts val="2700"/>
              <a:buFont typeface="Arial"/>
              <a:buNone/>
              <a:defRPr b="1" i="0" sz="2700" u="none" cap="none" strike="noStrike">
                <a:solidFill>
                  <a:schemeClr val="dk1"/>
                </a:solidFill>
                <a:latin typeface="Calibri"/>
                <a:ea typeface="Calibri"/>
                <a:cs typeface="Calibri"/>
                <a:sym typeface="Calibri"/>
              </a:defRPr>
            </a:lvl2pPr>
            <a:lvl3pPr indent="-228600" lvl="2" marL="13716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3pPr>
            <a:lvl4pPr indent="-228600" lvl="3" marL="18288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4pPr>
            <a:lvl5pPr indent="-228600" lvl="4" marL="22860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5pPr>
            <a:lvl6pPr indent="-228600" lvl="5" marL="27432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50" name="Google Shape;50;p7"/>
          <p:cNvSpPr txBox="1"/>
          <p:nvPr>
            <p:ph idx="2" type="body"/>
          </p:nvPr>
        </p:nvSpPr>
        <p:spPr>
          <a:xfrm>
            <a:off x="609600" y="2174875"/>
            <a:ext cx="5386917" cy="3951288"/>
          </a:xfrm>
          <a:prstGeom prst="rect">
            <a:avLst/>
          </a:prstGeom>
          <a:noFill/>
          <a:ln>
            <a:noFill/>
          </a:ln>
        </p:spPr>
        <p:txBody>
          <a:bodyPr anchorCtr="0" anchor="t" bIns="60925" lIns="121875" spcFirstLastPara="1" rIns="121875" wrap="square" tIns="609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0050" lvl="1" marL="914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61950" lvl="3" marL="18288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4pPr>
            <a:lvl5pPr indent="-361950" lvl="4" marL="22860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5pPr>
            <a:lvl6pPr indent="-361950" lvl="5" marL="27432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51" name="Google Shape;51;p7"/>
          <p:cNvSpPr txBox="1"/>
          <p:nvPr>
            <p:ph idx="3" type="body"/>
          </p:nvPr>
        </p:nvSpPr>
        <p:spPr>
          <a:xfrm>
            <a:off x="6193369" y="1535114"/>
            <a:ext cx="5389033" cy="639763"/>
          </a:xfrm>
          <a:prstGeom prst="rect">
            <a:avLst/>
          </a:prstGeom>
          <a:noFill/>
          <a:ln>
            <a:noFill/>
          </a:ln>
        </p:spPr>
        <p:txBody>
          <a:bodyPr anchorCtr="0" anchor="b" bIns="60925" lIns="121875" spcFirstLastPara="1" rIns="121875" wrap="square" tIns="60925">
            <a:noAutofit/>
          </a:bodyPr>
          <a:lstStyle>
            <a:lvl1pPr indent="-228600" lvl="0" marL="457200" marR="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alibri"/>
                <a:ea typeface="Calibri"/>
                <a:cs typeface="Calibri"/>
                <a:sym typeface="Calibri"/>
              </a:defRPr>
            </a:lvl1pPr>
            <a:lvl2pPr indent="-228600" lvl="1" marL="914400" marR="0" algn="l">
              <a:lnSpc>
                <a:spcPct val="100000"/>
              </a:lnSpc>
              <a:spcBef>
                <a:spcPts val="540"/>
              </a:spcBef>
              <a:spcAft>
                <a:spcPts val="0"/>
              </a:spcAft>
              <a:buClr>
                <a:schemeClr val="dk1"/>
              </a:buClr>
              <a:buSzPts val="2700"/>
              <a:buFont typeface="Arial"/>
              <a:buNone/>
              <a:defRPr b="1" i="0" sz="2700" u="none" cap="none" strike="noStrike">
                <a:solidFill>
                  <a:schemeClr val="dk1"/>
                </a:solidFill>
                <a:latin typeface="Calibri"/>
                <a:ea typeface="Calibri"/>
                <a:cs typeface="Calibri"/>
                <a:sym typeface="Calibri"/>
              </a:defRPr>
            </a:lvl2pPr>
            <a:lvl3pPr indent="-228600" lvl="2" marL="13716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3pPr>
            <a:lvl4pPr indent="-228600" lvl="3" marL="18288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4pPr>
            <a:lvl5pPr indent="-228600" lvl="4" marL="22860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5pPr>
            <a:lvl6pPr indent="-228600" lvl="5" marL="27432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algn="l">
              <a:lnSpc>
                <a:spcPct val="100000"/>
              </a:lnSpc>
              <a:spcBef>
                <a:spcPts val="42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52" name="Google Shape;52;p7"/>
          <p:cNvSpPr txBox="1"/>
          <p:nvPr>
            <p:ph idx="4" type="body"/>
          </p:nvPr>
        </p:nvSpPr>
        <p:spPr>
          <a:xfrm>
            <a:off x="6193369" y="2174875"/>
            <a:ext cx="5389033" cy="3951288"/>
          </a:xfrm>
          <a:prstGeom prst="rect">
            <a:avLst/>
          </a:prstGeom>
          <a:noFill/>
          <a:ln>
            <a:noFill/>
          </a:ln>
        </p:spPr>
        <p:txBody>
          <a:bodyPr anchorCtr="0" anchor="t" bIns="60925" lIns="121875" spcFirstLastPara="1" rIns="121875" wrap="square" tIns="60925">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0050" lvl="1" marL="914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61950" lvl="3" marL="18288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4pPr>
            <a:lvl5pPr indent="-361950" lvl="4" marL="22860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5pPr>
            <a:lvl6pPr indent="-361950" lvl="5" marL="27432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53" name="Google Shape;53;p7"/>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4" name="Google Shape;54;p7"/>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5" name="Google Shape;55;p7"/>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8" name="Google Shape;58;p8"/>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9" name="Google Shape;59;p8"/>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60" name="Google Shape;60;p8"/>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1" name="Shape 61"/>
        <p:cNvGrpSpPr/>
        <p:nvPr/>
      </p:nvGrpSpPr>
      <p:grpSpPr>
        <a:xfrm>
          <a:off x="0" y="0"/>
          <a:ext cx="0" cy="0"/>
          <a:chOff x="0" y="0"/>
          <a:chExt cx="0" cy="0"/>
        </a:xfrm>
      </p:grpSpPr>
      <p:sp>
        <p:nvSpPr>
          <p:cNvPr id="62" name="Google Shape;62;p9"/>
          <p:cNvSpPr/>
          <p:nvPr/>
        </p:nvSpPr>
        <p:spPr>
          <a:xfrm>
            <a:off x="-1" y="6245267"/>
            <a:ext cx="12192000" cy="61184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Calibri"/>
              <a:ea typeface="Calibri"/>
              <a:cs typeface="Calibri"/>
              <a:sym typeface="Calibri"/>
            </a:endParaRPr>
          </a:p>
        </p:txBody>
      </p:sp>
      <p:sp>
        <p:nvSpPr>
          <p:cNvPr id="63" name="Google Shape;63;p9"/>
          <p:cNvSpPr txBox="1"/>
          <p:nvPr/>
        </p:nvSpPr>
        <p:spPr>
          <a:xfrm>
            <a:off x="9440654" y="6420416"/>
            <a:ext cx="1723549" cy="26154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Calibri"/>
                <a:ea typeface="Calibri"/>
                <a:cs typeface="Calibri"/>
                <a:sym typeface="Calibri"/>
              </a:rPr>
              <a:t>This is a Presentation Title</a:t>
            </a:r>
            <a:endParaRPr b="0" i="0" sz="1400" u="none" cap="none" strike="noStrike">
              <a:solidFill>
                <a:srgbClr val="000000"/>
              </a:solidFill>
              <a:latin typeface="Arial"/>
              <a:ea typeface="Arial"/>
              <a:cs typeface="Arial"/>
              <a:sym typeface="Arial"/>
            </a:endParaRPr>
          </a:p>
        </p:txBody>
      </p:sp>
      <p:grpSp>
        <p:nvGrpSpPr>
          <p:cNvPr id="64" name="Google Shape;64;p9"/>
          <p:cNvGrpSpPr/>
          <p:nvPr/>
        </p:nvGrpSpPr>
        <p:grpSpPr>
          <a:xfrm>
            <a:off x="11154869" y="6440638"/>
            <a:ext cx="224082" cy="221098"/>
            <a:chOff x="4328868" y="5502988"/>
            <a:chExt cx="500307" cy="493774"/>
          </a:xfrm>
        </p:grpSpPr>
        <p:sp>
          <p:nvSpPr>
            <p:cNvPr id="65" name="Google Shape;65;p9">
              <a:hlinkClick action="ppaction://hlinkshowjump?jump=previousslide"/>
            </p:cNvPr>
            <p:cNvSpPr/>
            <p:nvPr/>
          </p:nvSpPr>
          <p:spPr>
            <a:xfrm>
              <a:off x="4520555" y="5649754"/>
              <a:ext cx="116933" cy="200242"/>
            </a:xfrm>
            <a:custGeom>
              <a:rect b="b" l="l" r="r" t="t"/>
              <a:pathLst>
                <a:path extrusionOk="0" h="728" w="425">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Calibri"/>
                <a:ea typeface="Calibri"/>
                <a:cs typeface="Calibri"/>
                <a:sym typeface="Calibri"/>
              </a:endParaRPr>
            </a:p>
          </p:txBody>
        </p:sp>
        <p:sp>
          <p:nvSpPr>
            <p:cNvPr id="66" name="Google Shape;66;p9">
              <a:hlinkClick action="ppaction://hlinkshowjump?jump=previousslide"/>
            </p:cNvPr>
            <p:cNvSpPr/>
            <p:nvPr/>
          </p:nvSpPr>
          <p:spPr>
            <a:xfrm>
              <a:off x="4328868" y="5502988"/>
              <a:ext cx="500307" cy="493774"/>
            </a:xfrm>
            <a:custGeom>
              <a:rect b="b" l="l" r="r" t="t"/>
              <a:pathLst>
                <a:path extrusionOk="0" h="2716" w="2753">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Calibri"/>
                <a:ea typeface="Calibri"/>
                <a:cs typeface="Calibri"/>
                <a:sym typeface="Calibri"/>
              </a:endParaRPr>
            </a:p>
          </p:txBody>
        </p:sp>
      </p:grpSp>
      <p:grpSp>
        <p:nvGrpSpPr>
          <p:cNvPr id="67" name="Google Shape;67;p9"/>
          <p:cNvGrpSpPr/>
          <p:nvPr/>
        </p:nvGrpSpPr>
        <p:grpSpPr>
          <a:xfrm flipH="1">
            <a:off x="11646173" y="6440638"/>
            <a:ext cx="224082" cy="221098"/>
            <a:chOff x="4328868" y="5502988"/>
            <a:chExt cx="500307" cy="493774"/>
          </a:xfrm>
        </p:grpSpPr>
        <p:sp>
          <p:nvSpPr>
            <p:cNvPr id="68" name="Google Shape;68;p9">
              <a:hlinkClick action="ppaction://hlinkshowjump?jump=nextslide"/>
            </p:cNvPr>
            <p:cNvSpPr/>
            <p:nvPr/>
          </p:nvSpPr>
          <p:spPr>
            <a:xfrm>
              <a:off x="4520556" y="5649754"/>
              <a:ext cx="116933" cy="200242"/>
            </a:xfrm>
            <a:custGeom>
              <a:rect b="b" l="l" r="r" t="t"/>
              <a:pathLst>
                <a:path extrusionOk="0" h="728" w="425">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Calibri"/>
                <a:ea typeface="Calibri"/>
                <a:cs typeface="Calibri"/>
                <a:sym typeface="Calibri"/>
              </a:endParaRPr>
            </a:p>
          </p:txBody>
        </p:sp>
        <p:sp>
          <p:nvSpPr>
            <p:cNvPr id="69" name="Google Shape;69;p9">
              <a:hlinkClick action="ppaction://hlinkshowjump?jump=nextslide"/>
            </p:cNvPr>
            <p:cNvSpPr/>
            <p:nvPr/>
          </p:nvSpPr>
          <p:spPr>
            <a:xfrm>
              <a:off x="4328868" y="5502988"/>
              <a:ext cx="500307" cy="493774"/>
            </a:xfrm>
            <a:custGeom>
              <a:rect b="b" l="l" r="r" t="t"/>
              <a:pathLst>
                <a:path extrusionOk="0" h="2716" w="2753">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Calibri"/>
                <a:ea typeface="Calibri"/>
                <a:cs typeface="Calibri"/>
                <a:sym typeface="Calibri"/>
              </a:endParaRPr>
            </a:p>
          </p:txBody>
        </p:sp>
      </p:grpSp>
      <p:sp>
        <p:nvSpPr>
          <p:cNvPr id="70" name="Google Shape;70;p9"/>
          <p:cNvSpPr txBox="1"/>
          <p:nvPr>
            <p:ph idx="12" type="sldNum"/>
          </p:nvPr>
        </p:nvSpPr>
        <p:spPr>
          <a:xfrm>
            <a:off x="11202730" y="6323774"/>
            <a:ext cx="491305" cy="420448"/>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609602" y="273050"/>
            <a:ext cx="4011084" cy="1162051"/>
          </a:xfrm>
          <a:prstGeom prst="rect">
            <a:avLst/>
          </a:prstGeom>
          <a:noFill/>
          <a:ln>
            <a:noFill/>
          </a:ln>
        </p:spPr>
        <p:txBody>
          <a:bodyPr anchorCtr="0" anchor="b" bIns="60925" lIns="121875" spcFirstLastPara="1" rIns="121875" wrap="square" tIns="60925">
            <a:noAutofit/>
          </a:bodyPr>
          <a:lstStyle>
            <a:lvl1pPr lvl="0" marR="0" algn="l">
              <a:lnSpc>
                <a:spcPct val="100000"/>
              </a:lnSpc>
              <a:spcBef>
                <a:spcPts val="0"/>
              </a:spcBef>
              <a:spcAft>
                <a:spcPts val="0"/>
              </a:spcAft>
              <a:buClr>
                <a:schemeClr val="dk1"/>
              </a:buClr>
              <a:buSzPts val="2700"/>
              <a:buFont typeface="Calibri"/>
              <a:buNone/>
              <a:defRPr b="1" i="0" sz="27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73" name="Google Shape;73;p10"/>
          <p:cNvSpPr txBox="1"/>
          <p:nvPr>
            <p:ph idx="1" type="body"/>
          </p:nvPr>
        </p:nvSpPr>
        <p:spPr>
          <a:xfrm>
            <a:off x="4766733" y="273053"/>
            <a:ext cx="6815667" cy="5853113"/>
          </a:xfrm>
          <a:prstGeom prst="rect">
            <a:avLst/>
          </a:prstGeom>
          <a:noFill/>
          <a:ln>
            <a:noFill/>
          </a:ln>
        </p:spPr>
        <p:txBody>
          <a:bodyPr anchorCtr="0" anchor="t" bIns="60925" lIns="121875" spcFirstLastPara="1" rIns="121875" wrap="square" tIns="60925">
            <a:noAutofit/>
          </a:bodyPr>
          <a:lstStyle>
            <a:lvl1pPr indent="-501650" lvl="0" marL="457200" marR="0" algn="l">
              <a:lnSpc>
                <a:spcPct val="100000"/>
              </a:lnSpc>
              <a:spcBef>
                <a:spcPts val="86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1pPr>
            <a:lvl2pPr indent="-463550" lvl="1" marL="914400" marR="0" algn="l">
              <a:lnSpc>
                <a:spcPct val="100000"/>
              </a:lnSpc>
              <a:spcBef>
                <a:spcPts val="740"/>
              </a:spcBef>
              <a:spcAft>
                <a:spcPts val="0"/>
              </a:spcAft>
              <a:buClr>
                <a:schemeClr val="dk1"/>
              </a:buClr>
              <a:buSzPts val="3700"/>
              <a:buFont typeface="Arial"/>
              <a:buChar char="–"/>
              <a:defRPr b="0" i="0" sz="3700" u="none" cap="none" strike="noStrike">
                <a:solidFill>
                  <a:schemeClr val="dk1"/>
                </a:solidFill>
                <a:latin typeface="Calibri"/>
                <a:ea typeface="Calibri"/>
                <a:cs typeface="Calibri"/>
                <a:sym typeface="Calibri"/>
              </a:defRPr>
            </a:lvl2pPr>
            <a:lvl3pPr indent="-431800" lvl="2" marL="13716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3pPr>
            <a:lvl4pPr indent="-400050" lvl="3" marL="18288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4pPr>
            <a:lvl5pPr indent="-400050" lvl="4" marL="22860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indent="-400050" lvl="5" marL="27432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74" name="Google Shape;74;p10"/>
          <p:cNvSpPr txBox="1"/>
          <p:nvPr>
            <p:ph idx="2" type="body"/>
          </p:nvPr>
        </p:nvSpPr>
        <p:spPr>
          <a:xfrm>
            <a:off x="609602" y="1435103"/>
            <a:ext cx="4011084" cy="4691063"/>
          </a:xfrm>
          <a:prstGeom prst="rect">
            <a:avLst/>
          </a:prstGeom>
          <a:noFill/>
          <a:ln>
            <a:noFill/>
          </a:ln>
        </p:spPr>
        <p:txBody>
          <a:bodyPr anchorCtr="0" anchor="t" bIns="60925" lIns="121875" spcFirstLastPara="1" rIns="121875" wrap="square" tIns="60925">
            <a:noAutofit/>
          </a:bodyPr>
          <a:lstStyle>
            <a:lvl1pPr indent="-228600" lvl="0" marL="457200" marR="0" algn="l">
              <a:lnSpc>
                <a:spcPct val="100000"/>
              </a:lnSpc>
              <a:spcBef>
                <a:spcPts val="380"/>
              </a:spcBef>
              <a:spcAft>
                <a:spcPts val="0"/>
              </a:spcAft>
              <a:buClr>
                <a:schemeClr val="dk1"/>
              </a:buClr>
              <a:buSzPts val="1900"/>
              <a:buFont typeface="Arial"/>
              <a:buNone/>
              <a:defRPr b="0" i="0" sz="1900" u="none" cap="none" strike="noStrike">
                <a:solidFill>
                  <a:schemeClr val="dk1"/>
                </a:solidFill>
                <a:latin typeface="Calibri"/>
                <a:ea typeface="Calibri"/>
                <a:cs typeface="Calibri"/>
                <a:sym typeface="Calibri"/>
              </a:defRPr>
            </a:lvl1pPr>
            <a:lvl2pPr indent="-228600" lvl="1" marL="914400" marR="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2pPr>
            <a:lvl3pPr indent="-228600" lvl="2" marL="1371600" marR="0" algn="l">
              <a:lnSpc>
                <a:spcPct val="100000"/>
              </a:lnSpc>
              <a:spcBef>
                <a:spcPts val="26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3pPr>
            <a:lvl4pPr indent="-228600" lvl="3" marL="18288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indent="-228600" lvl="4" marL="22860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indent="-228600" lvl="5" marL="27432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75" name="Google Shape;75;p10"/>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6" name="Google Shape;76;p10"/>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7" name="Google Shape;77;p10"/>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40"/>
            <a:ext cx="10972801" cy="711081"/>
          </a:xfrm>
          <a:prstGeom prst="rect">
            <a:avLst/>
          </a:prstGeom>
          <a:noFill/>
          <a:ln>
            <a:noFill/>
          </a:ln>
        </p:spPr>
        <p:txBody>
          <a:bodyPr anchorCtr="0" anchor="ctr" bIns="60925" lIns="121875" spcFirstLastPara="1" rIns="121875" wrap="square" tIns="60925">
            <a:noAutofit/>
          </a:bodyPr>
          <a:lstStyle>
            <a:lvl1pPr lvl="0"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609600" y="1138426"/>
            <a:ext cx="10972801" cy="4987739"/>
          </a:xfrm>
          <a:prstGeom prst="rect">
            <a:avLst/>
          </a:prstGeom>
          <a:noFill/>
          <a:ln>
            <a:noFill/>
          </a:ln>
        </p:spPr>
        <p:txBody>
          <a:bodyPr anchorCtr="0" anchor="t" bIns="60925" lIns="121875" spcFirstLastPara="1" rIns="121875" wrap="square" tIns="60925">
            <a:noAutofit/>
          </a:bodyPr>
          <a:lstStyle>
            <a:lvl1pPr indent="-457200" lvl="0" marL="4572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1pPr>
            <a:lvl2pPr indent="-431800" lvl="1" marL="9144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400050" lvl="5" marL="27432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600" y="6356352"/>
            <a:ext cx="2844800" cy="365125"/>
          </a:xfrm>
          <a:prstGeom prst="rect">
            <a:avLst/>
          </a:prstGeom>
          <a:noFill/>
          <a:ln>
            <a:noFill/>
          </a:ln>
        </p:spPr>
        <p:txBody>
          <a:bodyPr anchorCtr="0" anchor="ctr" bIns="60925" lIns="121875" spcFirstLastPara="1" rIns="121875" wrap="square" tIns="60925">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601" y="6356352"/>
            <a:ext cx="3860800" cy="365125"/>
          </a:xfrm>
          <a:prstGeom prst="rect">
            <a:avLst/>
          </a:prstGeom>
          <a:noFill/>
          <a:ln>
            <a:noFill/>
          </a:ln>
        </p:spPr>
        <p:txBody>
          <a:bodyPr anchorCtr="0" anchor="ctr" bIns="60925" lIns="121875" spcFirstLastPara="1" rIns="121875" wrap="square" tIns="60925">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7601" y="6356352"/>
            <a:ext cx="2844800" cy="365125"/>
          </a:xfrm>
          <a:prstGeom prst="rect">
            <a:avLst/>
          </a:prstGeom>
          <a:noFill/>
          <a:ln>
            <a:noFill/>
          </a:ln>
        </p:spPr>
        <p:txBody>
          <a:bodyPr anchorCtr="0" anchor="ctr" bIns="60925" lIns="121875" spcFirstLastPara="1" rIns="121875" wrap="square" tIns="6092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EFEFEF"/>
        </a:solidFill>
      </p:bgPr>
    </p:bg>
    <p:spTree>
      <p:nvGrpSpPr>
        <p:cNvPr id="97" name="Shape 97"/>
        <p:cNvGrpSpPr/>
        <p:nvPr/>
      </p:nvGrpSpPr>
      <p:grpSpPr>
        <a:xfrm>
          <a:off x="0" y="0"/>
          <a:ext cx="0" cy="0"/>
          <a:chOff x="0" y="0"/>
          <a:chExt cx="0" cy="0"/>
        </a:xfrm>
      </p:grpSpPr>
      <p:sp>
        <p:nvSpPr>
          <p:cNvPr id="98" name="Google Shape;98;p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99" name="Google Shape;99;p1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lt2"/>
              </a:buClr>
              <a:buSzPts val="2400"/>
              <a:buFont typeface="Arial"/>
              <a:buChar char="●"/>
              <a:defRPr b="0" i="0" sz="2400" u="none" cap="none" strike="noStrike">
                <a:solidFill>
                  <a:schemeClr val="lt2"/>
                </a:solidFill>
                <a:latin typeface="Arial"/>
                <a:ea typeface="Arial"/>
                <a:cs typeface="Arial"/>
                <a:sym typeface="Arial"/>
              </a:defRPr>
            </a:lvl1pPr>
            <a:lvl2pPr indent="-349250" lvl="1" marL="9144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2pPr>
            <a:lvl3pPr indent="-349250" lvl="2" marL="13716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3pPr>
            <a:lvl4pPr indent="-349250" lvl="3" marL="18288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4pPr>
            <a:lvl5pPr indent="-349250" lvl="4" marL="22860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5pPr>
            <a:lvl6pPr indent="-349250" lvl="5" marL="27432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6pPr>
            <a:lvl7pPr indent="-349250" lvl="6" marL="32004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7pPr>
            <a:lvl8pPr indent="-349250" lvl="7" marL="36576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8pPr>
            <a:lvl9pPr indent="-349250" lvl="8" marL="4114800" marR="0" rtl="0" algn="l">
              <a:lnSpc>
                <a:spcPct val="115000"/>
              </a:lnSpc>
              <a:spcBef>
                <a:spcPts val="2100"/>
              </a:spcBef>
              <a:spcAft>
                <a:spcPts val="2100"/>
              </a:spcAft>
              <a:buClr>
                <a:schemeClr val="lt2"/>
              </a:buClr>
              <a:buSzPts val="1900"/>
              <a:buFont typeface="Arial"/>
              <a:buChar char="■"/>
              <a:defRPr b="0" i="0" sz="1900" u="none" cap="none" strike="noStrike">
                <a:solidFill>
                  <a:schemeClr val="lt2"/>
                </a:solidFill>
                <a:latin typeface="Arial"/>
                <a:ea typeface="Arial"/>
                <a:cs typeface="Arial"/>
                <a:sym typeface="Arial"/>
              </a:defRPr>
            </a:lvl9pPr>
          </a:lstStyle>
          <a:p/>
        </p:txBody>
      </p:sp>
      <p:sp>
        <p:nvSpPr>
          <p:cNvPr id="100" name="Google Shape;100;p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1.jpg"/><Relationship Id="rId5" Type="http://schemas.openxmlformats.org/officeDocument/2006/relationships/image" Target="../media/image13.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37.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hyperlink" Target="https://github.com/ahmedmeshref/Neural-Network" TargetMode="External"/><Relationship Id="rId5"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github.com/ahmedmeshref/Image-classifier-" TargetMode="External"/><Relationship Id="rId4" Type="http://schemas.openxmlformats.org/officeDocument/2006/relationships/image" Target="../media/image34.png"/><Relationship Id="rId5" Type="http://schemas.openxmlformats.org/officeDocument/2006/relationships/hyperlink" Target="https://github.com/ahmedmeshref/Neural-Network" TargetMode="External"/><Relationship Id="rId6"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45.png"/></Relationships>
</file>

<file path=ppt/slides/_rels/slide5.xml.rels><?xml version="1.0" encoding="UTF-8" standalone="yes"?><Relationships xmlns="http://schemas.openxmlformats.org/package/2006/relationships"><Relationship Id="rId11" Type="http://schemas.openxmlformats.org/officeDocument/2006/relationships/image" Target="../media/image12.jpg"/><Relationship Id="rId10" Type="http://schemas.openxmlformats.org/officeDocument/2006/relationships/image" Target="../media/image4.jp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jpg"/><Relationship Id="rId9" Type="http://schemas.openxmlformats.org/officeDocument/2006/relationships/image" Target="../media/image7.png"/><Relationship Id="rId5" Type="http://schemas.openxmlformats.org/officeDocument/2006/relationships/image" Target="../media/image15.jpg"/><Relationship Id="rId6" Type="http://schemas.openxmlformats.org/officeDocument/2006/relationships/image" Target="../media/image14.jpg"/><Relationship Id="rId7" Type="http://schemas.openxmlformats.org/officeDocument/2006/relationships/image" Target="../media/image18.png"/><Relationship Id="rId8"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0" y="0"/>
            <a:ext cx="12192002" cy="6857999"/>
          </a:xfrm>
          <a:prstGeom prst="rect">
            <a:avLst/>
          </a:prstGeom>
          <a:noFill/>
          <a:ln>
            <a:noFill/>
          </a:ln>
        </p:spPr>
      </p:pic>
      <p:sp>
        <p:nvSpPr>
          <p:cNvPr id="147" name="Google Shape;147;p26"/>
          <p:cNvSpPr/>
          <p:nvPr/>
        </p:nvSpPr>
        <p:spPr>
          <a:xfrm>
            <a:off x="0" y="0"/>
            <a:ext cx="12192000" cy="6858000"/>
          </a:xfrm>
          <a:prstGeom prst="rect">
            <a:avLst/>
          </a:prstGeom>
          <a:solidFill>
            <a:schemeClr val="accent2">
              <a:alpha val="745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pic>
        <p:nvPicPr>
          <p:cNvPr id="148" name="Google Shape;148;p26"/>
          <p:cNvPicPr preferRelativeResize="0"/>
          <p:nvPr/>
        </p:nvPicPr>
        <p:blipFill>
          <a:blip r:embed="rId4">
            <a:alphaModFix/>
          </a:blip>
          <a:stretch>
            <a:fillRect/>
          </a:stretch>
        </p:blipFill>
        <p:spPr>
          <a:xfrm>
            <a:off x="3693600" y="1033075"/>
            <a:ext cx="5901075" cy="5121750"/>
          </a:xfrm>
          <a:prstGeom prst="rect">
            <a:avLst/>
          </a:prstGeom>
          <a:noFill/>
          <a:ln>
            <a:noFill/>
          </a:ln>
        </p:spPr>
      </p:pic>
      <p:sp>
        <p:nvSpPr>
          <p:cNvPr id="149" name="Google Shape;149;p26"/>
          <p:cNvSpPr txBox="1"/>
          <p:nvPr/>
        </p:nvSpPr>
        <p:spPr>
          <a:xfrm>
            <a:off x="3563150" y="2124300"/>
            <a:ext cx="6162000" cy="19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40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US" sz="4500">
                <a:solidFill>
                  <a:srgbClr val="FFFFFF"/>
                </a:solidFill>
                <a:latin typeface="Montserrat"/>
                <a:ea typeface="Montserrat"/>
                <a:cs typeface="Montserrat"/>
                <a:sym typeface="Montserrat"/>
              </a:rPr>
              <a:t>Neural Networks</a:t>
            </a:r>
            <a:endParaRPr sz="45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US" sz="2200">
                <a:solidFill>
                  <a:srgbClr val="FFFFFF"/>
                </a:solidFill>
                <a:latin typeface="Montserrat"/>
                <a:ea typeface="Montserrat"/>
                <a:cs typeface="Montserrat"/>
                <a:sym typeface="Montserrat"/>
              </a:rPr>
              <a:t>Ahmed Meshref</a:t>
            </a:r>
            <a:endParaRPr sz="22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grpSp>
        <p:nvGrpSpPr>
          <p:cNvPr id="365" name="Google Shape;365;p35"/>
          <p:cNvGrpSpPr/>
          <p:nvPr/>
        </p:nvGrpSpPr>
        <p:grpSpPr>
          <a:xfrm>
            <a:off x="51" y="6714033"/>
            <a:ext cx="12192052" cy="144002"/>
            <a:chOff x="4115999" y="1098000"/>
            <a:chExt cx="3960001" cy="54000"/>
          </a:xfrm>
        </p:grpSpPr>
        <p:sp>
          <p:nvSpPr>
            <p:cNvPr id="366" name="Google Shape;366;p35"/>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67" name="Google Shape;367;p35"/>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368" name="Google Shape;368;p35"/>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9" name="Google Shape;369;p35"/>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ARTIFICIAL</a:t>
            </a:r>
            <a:r>
              <a:rPr lang="en-US" sz="3200">
                <a:solidFill>
                  <a:schemeClr val="dk1"/>
                </a:solidFill>
                <a:latin typeface="Montserrat"/>
                <a:ea typeface="Montserrat"/>
                <a:cs typeface="Montserrat"/>
                <a:sym typeface="Montserrat"/>
              </a:rPr>
              <a:t> NEURAL NETWORKS</a:t>
            </a:r>
            <a:endParaRPr sz="3200">
              <a:latin typeface="Montserrat"/>
              <a:ea typeface="Montserrat"/>
              <a:cs typeface="Montserrat"/>
              <a:sym typeface="Montserrat"/>
            </a:endParaRPr>
          </a:p>
        </p:txBody>
      </p:sp>
      <p:sp>
        <p:nvSpPr>
          <p:cNvPr id="370" name="Google Shape;370;p35"/>
          <p:cNvSpPr txBox="1"/>
          <p:nvPr/>
        </p:nvSpPr>
        <p:spPr>
          <a:xfrm>
            <a:off x="61350" y="1128675"/>
            <a:ext cx="120108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The </a:t>
            </a:r>
            <a:r>
              <a:rPr lang="en-US" sz="2000">
                <a:solidFill>
                  <a:srgbClr val="85200C"/>
                </a:solidFill>
                <a:latin typeface="Montserrat"/>
                <a:ea typeface="Montserrat"/>
                <a:cs typeface="Montserrat"/>
                <a:sym typeface="Montserrat"/>
              </a:rPr>
              <a:t>heart</a:t>
            </a:r>
            <a:r>
              <a:rPr lang="en-US" sz="2000">
                <a:latin typeface="Montserrat"/>
                <a:ea typeface="Montserrat"/>
                <a:cs typeface="Montserrat"/>
                <a:sym typeface="Montserrat"/>
              </a:rPr>
              <a:t> of deep learning</a:t>
            </a:r>
            <a:endParaRPr sz="2000">
              <a:latin typeface="Montserrat"/>
              <a:ea typeface="Montserrat"/>
              <a:cs typeface="Montserrat"/>
              <a:sym typeface="Montserrat"/>
            </a:endParaRPr>
          </a:p>
          <a:p>
            <a:pPr indent="0" lvl="0" marL="0" rtl="0" algn="ctr">
              <a:spcBef>
                <a:spcPts val="0"/>
              </a:spcBef>
              <a:spcAft>
                <a:spcPts val="0"/>
              </a:spcAft>
              <a:buNone/>
            </a:pPr>
            <a:r>
              <a:rPr b="1" lang="en-US" sz="2000">
                <a:latin typeface="Montserrat"/>
                <a:ea typeface="Montserrat"/>
                <a:cs typeface="Montserrat"/>
                <a:sym typeface="Montserrat"/>
              </a:rPr>
              <a:t>Deep Learning</a:t>
            </a:r>
            <a:r>
              <a:rPr lang="en-US" sz="2000">
                <a:latin typeface="Montserrat"/>
                <a:ea typeface="Montserrat"/>
                <a:cs typeface="Montserrat"/>
                <a:sym typeface="Montserrat"/>
              </a:rPr>
              <a:t> uses different </a:t>
            </a:r>
            <a:r>
              <a:rPr b="1" lang="en-US" sz="2000">
                <a:latin typeface="Montserrat"/>
                <a:ea typeface="Montserrat"/>
                <a:cs typeface="Montserrat"/>
                <a:sym typeface="Montserrat"/>
              </a:rPr>
              <a:t>architecture</a:t>
            </a:r>
            <a:r>
              <a:rPr b="1" lang="en-US" sz="2000">
                <a:latin typeface="Montserrat"/>
                <a:ea typeface="Montserrat"/>
                <a:cs typeface="Montserrat"/>
                <a:sym typeface="Montserrat"/>
              </a:rPr>
              <a:t> of Neural Networks</a:t>
            </a:r>
            <a:r>
              <a:rPr lang="en-US" sz="2000">
                <a:latin typeface="Montserrat"/>
                <a:ea typeface="Montserrat"/>
                <a:cs typeface="Montserrat"/>
                <a:sym typeface="Montserrat"/>
              </a:rPr>
              <a:t> to implement </a:t>
            </a:r>
            <a:r>
              <a:rPr b="1" lang="en-US" sz="2000">
                <a:latin typeface="Montserrat"/>
                <a:ea typeface="Montserrat"/>
                <a:cs typeface="Montserrat"/>
                <a:sym typeface="Montserrat"/>
              </a:rPr>
              <a:t>Machine Learning</a:t>
            </a:r>
            <a:r>
              <a:rPr lang="en-US" sz="2000">
                <a:latin typeface="Montserrat"/>
                <a:ea typeface="Montserrat"/>
                <a:cs typeface="Montserrat"/>
                <a:sym typeface="Montserrat"/>
              </a:rPr>
              <a:t> </a:t>
            </a:r>
            <a:endParaRPr sz="2000">
              <a:latin typeface="Montserrat"/>
              <a:ea typeface="Montserrat"/>
              <a:cs typeface="Montserrat"/>
              <a:sym typeface="Montserrat"/>
            </a:endParaRPr>
          </a:p>
        </p:txBody>
      </p:sp>
      <p:pic>
        <p:nvPicPr>
          <p:cNvPr id="371" name="Google Shape;371;p35"/>
          <p:cNvPicPr preferRelativeResize="0"/>
          <p:nvPr/>
        </p:nvPicPr>
        <p:blipFill>
          <a:blip r:embed="rId3">
            <a:alphaModFix/>
          </a:blip>
          <a:stretch>
            <a:fillRect/>
          </a:stretch>
        </p:blipFill>
        <p:spPr>
          <a:xfrm>
            <a:off x="2073350" y="2446875"/>
            <a:ext cx="7839474" cy="3476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grpSp>
        <p:nvGrpSpPr>
          <p:cNvPr id="377" name="Google Shape;377;p36"/>
          <p:cNvGrpSpPr/>
          <p:nvPr/>
        </p:nvGrpSpPr>
        <p:grpSpPr>
          <a:xfrm>
            <a:off x="51" y="6714033"/>
            <a:ext cx="12192052" cy="144002"/>
            <a:chOff x="4115999" y="1098000"/>
            <a:chExt cx="3960001" cy="54000"/>
          </a:xfrm>
        </p:grpSpPr>
        <p:sp>
          <p:nvSpPr>
            <p:cNvPr id="378" name="Google Shape;378;p36"/>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79" name="Google Shape;379;p36"/>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380" name="Google Shape;380;p36"/>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1" name="Google Shape;381;p36"/>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ARTIFICIAL NEURAL NETWORKS</a:t>
            </a:r>
            <a:endParaRPr sz="3200">
              <a:latin typeface="Montserrat"/>
              <a:ea typeface="Montserrat"/>
              <a:cs typeface="Montserrat"/>
              <a:sym typeface="Montserrat"/>
            </a:endParaRPr>
          </a:p>
        </p:txBody>
      </p:sp>
      <p:sp>
        <p:nvSpPr>
          <p:cNvPr id="382" name="Google Shape;382;p36"/>
          <p:cNvSpPr txBox="1"/>
          <p:nvPr/>
        </p:nvSpPr>
        <p:spPr>
          <a:xfrm>
            <a:off x="61350" y="1128675"/>
            <a:ext cx="12010800" cy="10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The </a:t>
            </a:r>
            <a:r>
              <a:rPr lang="en-US" sz="2000">
                <a:solidFill>
                  <a:srgbClr val="85200C"/>
                </a:solidFill>
                <a:latin typeface="Montserrat"/>
                <a:ea typeface="Montserrat"/>
                <a:cs typeface="Montserrat"/>
                <a:sym typeface="Montserrat"/>
              </a:rPr>
              <a:t>heart</a:t>
            </a:r>
            <a:r>
              <a:rPr lang="en-US" sz="2000">
                <a:latin typeface="Montserrat"/>
                <a:ea typeface="Montserrat"/>
                <a:cs typeface="Montserrat"/>
                <a:sym typeface="Montserrat"/>
              </a:rPr>
              <a:t> of deep learning</a:t>
            </a:r>
            <a:endParaRPr sz="2000">
              <a:latin typeface="Montserrat"/>
              <a:ea typeface="Montserrat"/>
              <a:cs typeface="Montserrat"/>
              <a:sym typeface="Montserrat"/>
            </a:endParaRPr>
          </a:p>
          <a:p>
            <a:pPr indent="0" lvl="0" marL="0" rtl="0" algn="ctr">
              <a:spcBef>
                <a:spcPts val="0"/>
              </a:spcBef>
              <a:spcAft>
                <a:spcPts val="0"/>
              </a:spcAft>
              <a:buNone/>
            </a:pPr>
            <a:r>
              <a:rPr b="1" lang="en-US" sz="2000">
                <a:latin typeface="Montserrat"/>
                <a:ea typeface="Montserrat"/>
                <a:cs typeface="Montserrat"/>
                <a:sym typeface="Montserrat"/>
              </a:rPr>
              <a:t>Deep Learning</a:t>
            </a:r>
            <a:r>
              <a:rPr lang="en-US" sz="2000">
                <a:latin typeface="Montserrat"/>
                <a:ea typeface="Montserrat"/>
                <a:cs typeface="Montserrat"/>
                <a:sym typeface="Montserrat"/>
              </a:rPr>
              <a:t> uses different </a:t>
            </a:r>
            <a:r>
              <a:rPr b="1" lang="en-US" sz="2000">
                <a:latin typeface="Montserrat"/>
                <a:ea typeface="Montserrat"/>
                <a:cs typeface="Montserrat"/>
                <a:sym typeface="Montserrat"/>
              </a:rPr>
              <a:t>architecture of Neural Networks</a:t>
            </a:r>
            <a:r>
              <a:rPr lang="en-US" sz="2000">
                <a:latin typeface="Montserrat"/>
                <a:ea typeface="Montserrat"/>
                <a:cs typeface="Montserrat"/>
                <a:sym typeface="Montserrat"/>
              </a:rPr>
              <a:t> to implement </a:t>
            </a:r>
            <a:r>
              <a:rPr b="1" lang="en-US" sz="2000">
                <a:latin typeface="Montserrat"/>
                <a:ea typeface="Montserrat"/>
                <a:cs typeface="Montserrat"/>
                <a:sym typeface="Montserrat"/>
              </a:rPr>
              <a:t>Machine Learning</a:t>
            </a:r>
            <a:endParaRPr sz="2000">
              <a:latin typeface="Montserrat"/>
              <a:ea typeface="Montserrat"/>
              <a:cs typeface="Montserrat"/>
              <a:sym typeface="Montserrat"/>
            </a:endParaRPr>
          </a:p>
        </p:txBody>
      </p:sp>
      <p:sp>
        <p:nvSpPr>
          <p:cNvPr id="383" name="Google Shape;383;p36"/>
          <p:cNvSpPr txBox="1"/>
          <p:nvPr/>
        </p:nvSpPr>
        <p:spPr>
          <a:xfrm>
            <a:off x="595275" y="5859075"/>
            <a:ext cx="113295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latin typeface="Calibri"/>
                <a:ea typeface="Calibri"/>
                <a:cs typeface="Calibri"/>
                <a:sym typeface="Calibri"/>
              </a:rPr>
              <a:t>Each layer is connect to the other with different weight matrix represented on each arrow that indicates the importance of each </a:t>
            </a:r>
            <a:r>
              <a:rPr lang="en-US" sz="1900">
                <a:latin typeface="Calibri"/>
                <a:ea typeface="Calibri"/>
                <a:cs typeface="Calibri"/>
                <a:sym typeface="Calibri"/>
              </a:rPr>
              <a:t>neuron</a:t>
            </a:r>
            <a:r>
              <a:rPr lang="en-US" sz="1900">
                <a:latin typeface="Calibri"/>
                <a:ea typeface="Calibri"/>
                <a:cs typeface="Calibri"/>
                <a:sym typeface="Calibri"/>
              </a:rPr>
              <a:t> input to the output.</a:t>
            </a:r>
            <a:endParaRPr sz="1900">
              <a:latin typeface="Calibri"/>
              <a:ea typeface="Calibri"/>
              <a:cs typeface="Calibri"/>
              <a:sym typeface="Calibri"/>
            </a:endParaRPr>
          </a:p>
        </p:txBody>
      </p:sp>
      <p:sp>
        <p:nvSpPr>
          <p:cNvPr id="384" name="Google Shape;384;p36"/>
          <p:cNvSpPr txBox="1"/>
          <p:nvPr/>
        </p:nvSpPr>
        <p:spPr>
          <a:xfrm>
            <a:off x="226525" y="3430438"/>
            <a:ext cx="2036400" cy="8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Montserrat"/>
                <a:ea typeface="Montserrat"/>
                <a:cs typeface="Montserrat"/>
                <a:sym typeface="Montserrat"/>
              </a:rPr>
              <a:t>Plain </a:t>
            </a:r>
            <a:r>
              <a:rPr b="1" lang="en-US" sz="2000">
                <a:latin typeface="Montserrat"/>
                <a:ea typeface="Montserrat"/>
                <a:cs typeface="Montserrat"/>
                <a:sym typeface="Montserrat"/>
              </a:rPr>
              <a:t>Vanilla</a:t>
            </a:r>
            <a:r>
              <a:rPr b="1" lang="en-US" sz="2000">
                <a:latin typeface="Montserrat"/>
                <a:ea typeface="Montserrat"/>
                <a:cs typeface="Montserrat"/>
                <a:sym typeface="Montserrat"/>
              </a:rPr>
              <a:t> </a:t>
            </a:r>
            <a:r>
              <a:rPr b="1" lang="en-US" sz="2000">
                <a:latin typeface="Montserrat"/>
                <a:ea typeface="Montserrat"/>
                <a:cs typeface="Montserrat"/>
                <a:sym typeface="Montserrat"/>
              </a:rPr>
              <a:t>architecture</a:t>
            </a:r>
            <a:endParaRPr b="1" sz="2000">
              <a:latin typeface="Montserrat"/>
              <a:ea typeface="Montserrat"/>
              <a:cs typeface="Montserrat"/>
              <a:sym typeface="Montserrat"/>
            </a:endParaRPr>
          </a:p>
        </p:txBody>
      </p:sp>
      <p:pic>
        <p:nvPicPr>
          <p:cNvPr id="385" name="Google Shape;385;p36"/>
          <p:cNvPicPr preferRelativeResize="0"/>
          <p:nvPr/>
        </p:nvPicPr>
        <p:blipFill rotWithShape="1">
          <a:blip r:embed="rId3">
            <a:alphaModFix/>
          </a:blip>
          <a:srcRect b="0" l="0" r="0" t="0"/>
          <a:stretch/>
        </p:blipFill>
        <p:spPr>
          <a:xfrm>
            <a:off x="2562550" y="2292975"/>
            <a:ext cx="6957676" cy="348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grpSp>
        <p:nvGrpSpPr>
          <p:cNvPr id="391" name="Google Shape;391;p37"/>
          <p:cNvGrpSpPr/>
          <p:nvPr/>
        </p:nvGrpSpPr>
        <p:grpSpPr>
          <a:xfrm>
            <a:off x="51" y="6714033"/>
            <a:ext cx="12192052" cy="144002"/>
            <a:chOff x="4115999" y="1098000"/>
            <a:chExt cx="3960001" cy="54000"/>
          </a:xfrm>
        </p:grpSpPr>
        <p:sp>
          <p:nvSpPr>
            <p:cNvPr id="392" name="Google Shape;392;p37"/>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93" name="Google Shape;393;p37"/>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394" name="Google Shape;394;p37"/>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5" name="Google Shape;395;p37"/>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HIDDEN LAYERS</a:t>
            </a:r>
            <a:endParaRPr sz="3200">
              <a:latin typeface="Montserrat"/>
              <a:ea typeface="Montserrat"/>
              <a:cs typeface="Montserrat"/>
              <a:sym typeface="Montserrat"/>
            </a:endParaRPr>
          </a:p>
        </p:txBody>
      </p:sp>
      <p:sp>
        <p:nvSpPr>
          <p:cNvPr id="396" name="Google Shape;396;p37"/>
          <p:cNvSpPr txBox="1"/>
          <p:nvPr/>
        </p:nvSpPr>
        <p:spPr>
          <a:xfrm>
            <a:off x="61350" y="1128675"/>
            <a:ext cx="120108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Let’s see how the hidden layers work</a:t>
            </a:r>
            <a:endParaRPr sz="2000">
              <a:latin typeface="Montserrat"/>
              <a:ea typeface="Montserrat"/>
              <a:cs typeface="Montserrat"/>
              <a:sym typeface="Montserrat"/>
            </a:endParaRPr>
          </a:p>
        </p:txBody>
      </p:sp>
      <p:pic>
        <p:nvPicPr>
          <p:cNvPr id="397" name="Google Shape;397;p37"/>
          <p:cNvPicPr preferRelativeResize="0"/>
          <p:nvPr/>
        </p:nvPicPr>
        <p:blipFill rotWithShape="1">
          <a:blip r:embed="rId3">
            <a:alphaModFix/>
          </a:blip>
          <a:srcRect b="0" l="0" r="0" t="29572"/>
          <a:stretch/>
        </p:blipFill>
        <p:spPr>
          <a:xfrm>
            <a:off x="1244275" y="1779300"/>
            <a:ext cx="9527324" cy="3774301"/>
          </a:xfrm>
          <a:prstGeom prst="rect">
            <a:avLst/>
          </a:prstGeom>
          <a:noFill/>
          <a:ln>
            <a:noFill/>
          </a:ln>
        </p:spPr>
      </p:pic>
      <p:sp>
        <p:nvSpPr>
          <p:cNvPr id="398" name="Google Shape;398;p37"/>
          <p:cNvSpPr txBox="1"/>
          <p:nvPr/>
        </p:nvSpPr>
        <p:spPr>
          <a:xfrm>
            <a:off x="956925" y="4993225"/>
            <a:ext cx="10538400" cy="14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Open Sans"/>
                <a:ea typeface="Open Sans"/>
                <a:cs typeface="Open Sans"/>
                <a:sym typeface="Open Sans"/>
              </a:rPr>
              <a:t>Say, x1, x2, x3 = 1, 1, 0. With weights as follows w1, w2, w3 = 1,  1, 0. Assume that our </a:t>
            </a:r>
            <a:r>
              <a:rPr lang="en-US" sz="1700">
                <a:latin typeface="Open Sans"/>
                <a:ea typeface="Open Sans"/>
                <a:cs typeface="Open Sans"/>
                <a:sym typeface="Open Sans"/>
              </a:rPr>
              <a:t>threshold</a:t>
            </a:r>
            <a:r>
              <a:rPr lang="en-US" sz="1700">
                <a:latin typeface="Open Sans"/>
                <a:ea typeface="Open Sans"/>
                <a:cs typeface="Open Sans"/>
                <a:sym typeface="Open Sans"/>
              </a:rPr>
              <a:t> = 5</a:t>
            </a:r>
            <a:endParaRPr sz="1700">
              <a:latin typeface="Open Sans"/>
              <a:ea typeface="Open Sans"/>
              <a:cs typeface="Open Sans"/>
              <a:sym typeface="Open Sans"/>
            </a:endParaRPr>
          </a:p>
          <a:p>
            <a:pPr indent="0" lvl="0" marL="0" rtl="0" algn="l">
              <a:spcBef>
                <a:spcPts val="0"/>
              </a:spcBef>
              <a:spcAft>
                <a:spcPts val="0"/>
              </a:spcAft>
              <a:buNone/>
            </a:pPr>
            <a:r>
              <a:rPr lang="en-US" sz="1700">
                <a:latin typeface="Open Sans"/>
                <a:ea typeface="Open Sans"/>
                <a:cs typeface="Open Sans"/>
                <a:sym typeface="Open Sans"/>
              </a:rPr>
              <a:t>p</a:t>
            </a:r>
            <a:r>
              <a:rPr lang="en-US" sz="1700">
                <a:latin typeface="Open Sans"/>
                <a:ea typeface="Open Sans"/>
                <a:cs typeface="Open Sans"/>
                <a:sym typeface="Open Sans"/>
              </a:rPr>
              <a:t>erforming dot product we will get:</a:t>
            </a:r>
            <a:r>
              <a:rPr lang="en-US" sz="1700">
                <a:latin typeface="Open Sans"/>
                <a:ea typeface="Open Sans"/>
                <a:cs typeface="Open Sans"/>
                <a:sym typeface="Open Sans"/>
              </a:rPr>
              <a:t> </a:t>
            </a:r>
            <a:endParaRPr sz="1700">
              <a:latin typeface="Open Sans"/>
              <a:ea typeface="Open Sans"/>
              <a:cs typeface="Open Sans"/>
              <a:sym typeface="Open Sans"/>
            </a:endParaRPr>
          </a:p>
          <a:p>
            <a:pPr indent="0" lvl="0" marL="0" rtl="0" algn="l">
              <a:spcBef>
                <a:spcPts val="0"/>
              </a:spcBef>
              <a:spcAft>
                <a:spcPts val="0"/>
              </a:spcAft>
              <a:buNone/>
            </a:pPr>
            <a:r>
              <a:rPr lang="en-US" sz="1700">
                <a:latin typeface="Open Sans"/>
                <a:ea typeface="Open Sans"/>
                <a:cs typeface="Open Sans"/>
                <a:sym typeface="Open Sans"/>
              </a:rPr>
              <a:t>1- w.x = 2</a:t>
            </a:r>
            <a:endParaRPr sz="1700">
              <a:latin typeface="Open Sans"/>
              <a:ea typeface="Open Sans"/>
              <a:cs typeface="Open Sans"/>
              <a:sym typeface="Open Sans"/>
            </a:endParaRPr>
          </a:p>
          <a:p>
            <a:pPr indent="0" lvl="0" marL="0" rtl="0" algn="l">
              <a:spcBef>
                <a:spcPts val="0"/>
              </a:spcBef>
              <a:spcAft>
                <a:spcPts val="0"/>
              </a:spcAft>
              <a:buNone/>
            </a:pPr>
            <a:r>
              <a:rPr lang="en-US" sz="1700">
                <a:latin typeface="Open Sans"/>
                <a:ea typeface="Open Sans"/>
                <a:cs typeface="Open Sans"/>
                <a:sym typeface="Open Sans"/>
              </a:rPr>
              <a:t>2- 2 &gt; 5</a:t>
            </a:r>
            <a:endParaRPr sz="1700">
              <a:latin typeface="Open Sans"/>
              <a:ea typeface="Open Sans"/>
              <a:cs typeface="Open Sans"/>
              <a:sym typeface="Open Sans"/>
            </a:endParaRPr>
          </a:p>
          <a:p>
            <a:pPr indent="0" lvl="0" marL="0" rtl="0" algn="l">
              <a:spcBef>
                <a:spcPts val="0"/>
              </a:spcBef>
              <a:spcAft>
                <a:spcPts val="0"/>
              </a:spcAft>
              <a:buNone/>
            </a:pPr>
            <a:r>
              <a:rPr lang="en-US" sz="1700">
                <a:latin typeface="Open Sans"/>
                <a:ea typeface="Open Sans"/>
                <a:cs typeface="Open Sans"/>
                <a:sym typeface="Open Sans"/>
              </a:rPr>
              <a:t>3= Output = 0</a:t>
            </a:r>
            <a:endParaRPr sz="17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grpSp>
        <p:nvGrpSpPr>
          <p:cNvPr id="404" name="Google Shape;404;p38"/>
          <p:cNvGrpSpPr/>
          <p:nvPr/>
        </p:nvGrpSpPr>
        <p:grpSpPr>
          <a:xfrm>
            <a:off x="51" y="6714033"/>
            <a:ext cx="12192052" cy="144002"/>
            <a:chOff x="4115999" y="1098000"/>
            <a:chExt cx="3960001" cy="54000"/>
          </a:xfrm>
        </p:grpSpPr>
        <p:sp>
          <p:nvSpPr>
            <p:cNvPr id="405" name="Google Shape;405;p38"/>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06" name="Google Shape;406;p38"/>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07" name="Google Shape;407;p38"/>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8" name="Google Shape;408;p38"/>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ACTIVATION FUNCTION</a:t>
            </a:r>
            <a:endParaRPr sz="3200">
              <a:latin typeface="Montserrat"/>
              <a:ea typeface="Montserrat"/>
              <a:cs typeface="Montserrat"/>
              <a:sym typeface="Montserrat"/>
            </a:endParaRPr>
          </a:p>
        </p:txBody>
      </p:sp>
      <p:pic>
        <p:nvPicPr>
          <p:cNvPr id="409" name="Google Shape;409;p38"/>
          <p:cNvPicPr preferRelativeResize="0"/>
          <p:nvPr/>
        </p:nvPicPr>
        <p:blipFill rotWithShape="1">
          <a:blip r:embed="rId3">
            <a:alphaModFix/>
          </a:blip>
          <a:srcRect b="0" l="0" r="0" t="17375"/>
          <a:stretch/>
        </p:blipFill>
        <p:spPr>
          <a:xfrm>
            <a:off x="718925" y="1349500"/>
            <a:ext cx="10754148" cy="4307224"/>
          </a:xfrm>
          <a:prstGeom prst="rect">
            <a:avLst/>
          </a:prstGeom>
          <a:noFill/>
          <a:ln>
            <a:noFill/>
          </a:ln>
        </p:spPr>
      </p:pic>
      <p:sp>
        <p:nvSpPr>
          <p:cNvPr id="410" name="Google Shape;410;p38"/>
          <p:cNvSpPr txBox="1"/>
          <p:nvPr/>
        </p:nvSpPr>
        <p:spPr>
          <a:xfrm>
            <a:off x="718925" y="5520775"/>
            <a:ext cx="100233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Open Sans"/>
                <a:ea typeface="Open Sans"/>
                <a:cs typeface="Open Sans"/>
                <a:sym typeface="Open Sans"/>
              </a:rPr>
              <a:t>Adding the bias (b) is important in controlling the neuron. Also, its</a:t>
            </a:r>
            <a:r>
              <a:rPr b="1" lang="en-US" sz="1700">
                <a:highlight>
                  <a:srgbClr val="FFFFFF"/>
                </a:highlight>
                <a:latin typeface="Open Sans"/>
                <a:ea typeface="Open Sans"/>
                <a:cs typeface="Open Sans"/>
                <a:sym typeface="Open Sans"/>
              </a:rPr>
              <a:t> value allows us to shift the activation function to the left or right</a:t>
            </a:r>
            <a:r>
              <a:rPr lang="en-US" sz="1700">
                <a:highlight>
                  <a:srgbClr val="FFFFFF"/>
                </a:highlight>
                <a:latin typeface="Open Sans"/>
                <a:ea typeface="Open Sans"/>
                <a:cs typeface="Open Sans"/>
                <a:sym typeface="Open Sans"/>
              </a:rPr>
              <a:t>, which may be critical for successful learning.</a:t>
            </a:r>
            <a:endParaRPr sz="1700">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grpSp>
        <p:nvGrpSpPr>
          <p:cNvPr id="416" name="Google Shape;416;p39"/>
          <p:cNvGrpSpPr/>
          <p:nvPr/>
        </p:nvGrpSpPr>
        <p:grpSpPr>
          <a:xfrm>
            <a:off x="51" y="6714033"/>
            <a:ext cx="12192052" cy="144002"/>
            <a:chOff x="4115999" y="1098000"/>
            <a:chExt cx="3960001" cy="54000"/>
          </a:xfrm>
        </p:grpSpPr>
        <p:sp>
          <p:nvSpPr>
            <p:cNvPr id="417" name="Google Shape;417;p39"/>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18" name="Google Shape;418;p39"/>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19" name="Google Shape;419;p39"/>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0" name="Google Shape;420;p39"/>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EXAMPLE</a:t>
            </a:r>
            <a:endParaRPr sz="3200">
              <a:latin typeface="Montserrat"/>
              <a:ea typeface="Montserrat"/>
              <a:cs typeface="Montserrat"/>
              <a:sym typeface="Montserrat"/>
            </a:endParaRPr>
          </a:p>
        </p:txBody>
      </p:sp>
      <p:pic>
        <p:nvPicPr>
          <p:cNvPr id="421" name="Google Shape;421;p39"/>
          <p:cNvPicPr preferRelativeResize="0"/>
          <p:nvPr/>
        </p:nvPicPr>
        <p:blipFill rotWithShape="1">
          <a:blip r:embed="rId3">
            <a:alphaModFix/>
          </a:blip>
          <a:srcRect b="238" l="0" r="44988" t="17375"/>
          <a:stretch/>
        </p:blipFill>
        <p:spPr>
          <a:xfrm>
            <a:off x="3698550" y="1712412"/>
            <a:ext cx="5098448" cy="4294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grpSp>
        <p:nvGrpSpPr>
          <p:cNvPr id="427" name="Google Shape;427;p40"/>
          <p:cNvGrpSpPr/>
          <p:nvPr/>
        </p:nvGrpSpPr>
        <p:grpSpPr>
          <a:xfrm>
            <a:off x="51" y="6714033"/>
            <a:ext cx="12192052" cy="144002"/>
            <a:chOff x="4115999" y="1098000"/>
            <a:chExt cx="3960001" cy="54000"/>
          </a:xfrm>
        </p:grpSpPr>
        <p:sp>
          <p:nvSpPr>
            <p:cNvPr id="428" name="Google Shape;428;p40"/>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29" name="Google Shape;429;p40"/>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30" name="Google Shape;430;p40"/>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1" name="Google Shape;431;p40"/>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EXAMPLE</a:t>
            </a:r>
            <a:endParaRPr sz="3200">
              <a:solidFill>
                <a:schemeClr val="dk1"/>
              </a:solidFill>
              <a:latin typeface="Montserrat"/>
              <a:ea typeface="Montserrat"/>
              <a:cs typeface="Montserrat"/>
              <a:sym typeface="Montserrat"/>
            </a:endParaRPr>
          </a:p>
        </p:txBody>
      </p:sp>
      <p:pic>
        <p:nvPicPr>
          <p:cNvPr id="432" name="Google Shape;432;p40"/>
          <p:cNvPicPr preferRelativeResize="0"/>
          <p:nvPr/>
        </p:nvPicPr>
        <p:blipFill rotWithShape="1">
          <a:blip r:embed="rId3">
            <a:alphaModFix/>
          </a:blip>
          <a:srcRect b="0" l="0" r="6182" t="17019"/>
          <a:stretch/>
        </p:blipFill>
        <p:spPr>
          <a:xfrm>
            <a:off x="1843062" y="1929200"/>
            <a:ext cx="8505876" cy="4231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grpSp>
        <p:nvGrpSpPr>
          <p:cNvPr id="438" name="Google Shape;438;p41"/>
          <p:cNvGrpSpPr/>
          <p:nvPr/>
        </p:nvGrpSpPr>
        <p:grpSpPr>
          <a:xfrm>
            <a:off x="51" y="6714033"/>
            <a:ext cx="12192052" cy="144002"/>
            <a:chOff x="4115999" y="1098000"/>
            <a:chExt cx="3960001" cy="54000"/>
          </a:xfrm>
        </p:grpSpPr>
        <p:sp>
          <p:nvSpPr>
            <p:cNvPr id="439" name="Google Shape;439;p41"/>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40" name="Google Shape;440;p41"/>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41" name="Google Shape;441;p41"/>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2" name="Google Shape;442;p41"/>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EXAMPLE</a:t>
            </a:r>
            <a:endParaRPr sz="3200">
              <a:solidFill>
                <a:schemeClr val="dk1"/>
              </a:solidFill>
              <a:latin typeface="Montserrat"/>
              <a:ea typeface="Montserrat"/>
              <a:cs typeface="Montserrat"/>
              <a:sym typeface="Montserrat"/>
            </a:endParaRPr>
          </a:p>
        </p:txBody>
      </p:sp>
      <p:pic>
        <p:nvPicPr>
          <p:cNvPr id="443" name="Google Shape;443;p41"/>
          <p:cNvPicPr preferRelativeResize="0"/>
          <p:nvPr/>
        </p:nvPicPr>
        <p:blipFill rotWithShape="1">
          <a:blip r:embed="rId3">
            <a:alphaModFix/>
          </a:blip>
          <a:srcRect b="0" l="0" r="0" t="17992"/>
          <a:stretch/>
        </p:blipFill>
        <p:spPr>
          <a:xfrm>
            <a:off x="1728900" y="1906537"/>
            <a:ext cx="8881448" cy="4097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grpSp>
        <p:nvGrpSpPr>
          <p:cNvPr id="449" name="Google Shape;449;p42"/>
          <p:cNvGrpSpPr/>
          <p:nvPr/>
        </p:nvGrpSpPr>
        <p:grpSpPr>
          <a:xfrm>
            <a:off x="51" y="6714033"/>
            <a:ext cx="12192052" cy="144002"/>
            <a:chOff x="4115999" y="1098000"/>
            <a:chExt cx="3960001" cy="54000"/>
          </a:xfrm>
        </p:grpSpPr>
        <p:sp>
          <p:nvSpPr>
            <p:cNvPr id="450" name="Google Shape;450;p42"/>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51" name="Google Shape;451;p42"/>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52" name="Google Shape;452;p42"/>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3" name="Google Shape;453;p42"/>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COMPUTER OPERATION TO </a:t>
            </a:r>
            <a:r>
              <a:rPr lang="en-US" sz="3200">
                <a:solidFill>
                  <a:schemeClr val="dk1"/>
                </a:solidFill>
                <a:latin typeface="Montserrat"/>
                <a:ea typeface="Montserrat"/>
                <a:cs typeface="Montserrat"/>
                <a:sym typeface="Montserrat"/>
              </a:rPr>
              <a:t>PERFORM</a:t>
            </a:r>
            <a:r>
              <a:rPr lang="en-US" sz="3200">
                <a:solidFill>
                  <a:schemeClr val="dk1"/>
                </a:solidFill>
                <a:latin typeface="Montserrat"/>
                <a:ea typeface="Montserrat"/>
                <a:cs typeface="Montserrat"/>
                <a:sym typeface="Montserrat"/>
              </a:rPr>
              <a:t> FFNN</a:t>
            </a:r>
            <a:endParaRPr sz="3200">
              <a:solidFill>
                <a:schemeClr val="dk1"/>
              </a:solidFill>
              <a:latin typeface="Montserrat"/>
              <a:ea typeface="Montserrat"/>
              <a:cs typeface="Montserrat"/>
              <a:sym typeface="Montserrat"/>
            </a:endParaRPr>
          </a:p>
        </p:txBody>
      </p:sp>
      <p:pic>
        <p:nvPicPr>
          <p:cNvPr id="454" name="Google Shape;454;p42"/>
          <p:cNvPicPr preferRelativeResize="0"/>
          <p:nvPr/>
        </p:nvPicPr>
        <p:blipFill rotWithShape="1">
          <a:blip r:embed="rId3">
            <a:alphaModFix/>
          </a:blip>
          <a:srcRect b="0" l="10569" r="3356" t="0"/>
          <a:stretch/>
        </p:blipFill>
        <p:spPr>
          <a:xfrm>
            <a:off x="2819637" y="1082050"/>
            <a:ext cx="6552725" cy="5555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grpSp>
        <p:nvGrpSpPr>
          <p:cNvPr id="460" name="Google Shape;460;p43"/>
          <p:cNvGrpSpPr/>
          <p:nvPr/>
        </p:nvGrpSpPr>
        <p:grpSpPr>
          <a:xfrm>
            <a:off x="51" y="6714033"/>
            <a:ext cx="12192052" cy="144002"/>
            <a:chOff x="4115999" y="1098000"/>
            <a:chExt cx="3960001" cy="54000"/>
          </a:xfrm>
        </p:grpSpPr>
        <p:sp>
          <p:nvSpPr>
            <p:cNvPr id="461" name="Google Shape;461;p43"/>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62" name="Google Shape;462;p43"/>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63" name="Google Shape;463;p43"/>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64" name="Google Shape;464;p43"/>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CODE EXAMPLE</a:t>
            </a:r>
            <a:endParaRPr sz="3200">
              <a:solidFill>
                <a:schemeClr val="dk1"/>
              </a:solidFill>
              <a:latin typeface="Montserrat"/>
              <a:ea typeface="Montserrat"/>
              <a:cs typeface="Montserrat"/>
              <a:sym typeface="Montserrat"/>
            </a:endParaRPr>
          </a:p>
        </p:txBody>
      </p:sp>
      <p:pic>
        <p:nvPicPr>
          <p:cNvPr id="465" name="Google Shape;465;p43"/>
          <p:cNvPicPr preferRelativeResize="0"/>
          <p:nvPr/>
        </p:nvPicPr>
        <p:blipFill rotWithShape="1">
          <a:blip r:embed="rId3">
            <a:alphaModFix/>
          </a:blip>
          <a:srcRect b="14268" l="16491" r="13749" t="51792"/>
          <a:stretch/>
        </p:blipFill>
        <p:spPr>
          <a:xfrm>
            <a:off x="665800" y="1637775"/>
            <a:ext cx="10713348" cy="3459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296B0"/>
        </a:solidFill>
      </p:bgPr>
    </p:bg>
    <p:spTree>
      <p:nvGrpSpPr>
        <p:cNvPr id="469" name="Shape 469"/>
        <p:cNvGrpSpPr/>
        <p:nvPr/>
      </p:nvGrpSpPr>
      <p:grpSpPr>
        <a:xfrm>
          <a:off x="0" y="0"/>
          <a:ext cx="0" cy="0"/>
          <a:chOff x="0" y="0"/>
          <a:chExt cx="0" cy="0"/>
        </a:xfrm>
      </p:grpSpPr>
      <p:sp>
        <p:nvSpPr>
          <p:cNvPr id="470" name="Google Shape;470;p44"/>
          <p:cNvSpPr/>
          <p:nvPr/>
        </p:nvSpPr>
        <p:spPr>
          <a:xfrm>
            <a:off x="0" y="0"/>
            <a:ext cx="12192000" cy="6858000"/>
          </a:xfrm>
          <a:prstGeom prst="rect">
            <a:avLst/>
          </a:prstGeom>
          <a:solidFill>
            <a:srgbClr val="010101">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2B5C"/>
              </a:solidFill>
              <a:latin typeface="Montserrat"/>
              <a:ea typeface="Montserrat"/>
              <a:cs typeface="Montserrat"/>
              <a:sym typeface="Montserrat"/>
            </a:endParaRPr>
          </a:p>
        </p:txBody>
      </p:sp>
      <p:sp>
        <p:nvSpPr>
          <p:cNvPr id="471" name="Google Shape;471;p44"/>
          <p:cNvSpPr txBox="1"/>
          <p:nvPr/>
        </p:nvSpPr>
        <p:spPr>
          <a:xfrm>
            <a:off x="2494900" y="2576000"/>
            <a:ext cx="6639900" cy="1527300"/>
          </a:xfrm>
          <a:prstGeom prst="rect">
            <a:avLst/>
          </a:prstGeom>
          <a:noFill/>
          <a:ln>
            <a:noFill/>
          </a:ln>
        </p:spPr>
        <p:txBody>
          <a:bodyPr anchorCtr="0" anchor="t" bIns="121900" lIns="121900" spcFirstLastPara="1" rIns="121900" wrap="square" tIns="121900">
            <a:noAutofit/>
          </a:bodyPr>
          <a:lstStyle/>
          <a:p>
            <a:pPr indent="457200" lvl="0" marL="457200" marR="0" rtl="0" algn="ctr">
              <a:lnSpc>
                <a:spcPct val="100000"/>
              </a:lnSpc>
              <a:spcBef>
                <a:spcPts val="0"/>
              </a:spcBef>
              <a:spcAft>
                <a:spcPts val="0"/>
              </a:spcAft>
              <a:buClr>
                <a:srgbClr val="000000"/>
              </a:buClr>
              <a:buSzPts val="4800"/>
              <a:buFont typeface="Arial"/>
              <a:buNone/>
            </a:pPr>
            <a:r>
              <a:rPr b="1" lang="en-US" sz="5000">
                <a:solidFill>
                  <a:srgbClr val="FFFFFF"/>
                </a:solidFill>
                <a:latin typeface="Calibri"/>
                <a:ea typeface="Calibri"/>
                <a:cs typeface="Calibri"/>
                <a:sym typeface="Calibri"/>
              </a:rPr>
              <a:t>OPTIMIZATION</a:t>
            </a:r>
            <a:endParaRPr b="1" i="0" sz="50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pic>
        <p:nvPicPr>
          <p:cNvPr id="472" name="Google Shape;472;p44"/>
          <p:cNvPicPr preferRelativeResize="0"/>
          <p:nvPr/>
        </p:nvPicPr>
        <p:blipFill>
          <a:blip r:embed="rId3">
            <a:alphaModFix amt="14000"/>
          </a:blip>
          <a:stretch>
            <a:fillRect/>
          </a:stretch>
        </p:blipFill>
        <p:spPr>
          <a:xfrm>
            <a:off x="2542500" y="651550"/>
            <a:ext cx="6593075" cy="5554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grpSp>
        <p:nvGrpSpPr>
          <p:cNvPr id="155" name="Google Shape;155;p27"/>
          <p:cNvGrpSpPr/>
          <p:nvPr/>
        </p:nvGrpSpPr>
        <p:grpSpPr>
          <a:xfrm>
            <a:off x="51" y="6714033"/>
            <a:ext cx="12192052" cy="144002"/>
            <a:chOff x="4115999" y="1098000"/>
            <a:chExt cx="3960001" cy="54000"/>
          </a:xfrm>
        </p:grpSpPr>
        <p:sp>
          <p:nvSpPr>
            <p:cNvPr id="156" name="Google Shape;156;p27"/>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57" name="Google Shape;157;p27"/>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158" name="Google Shape;158;p27"/>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59" name="Google Shape;159;p27"/>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3200" u="none" cap="none" strike="noStrike">
                <a:latin typeface="Montserrat"/>
                <a:ea typeface="Montserrat"/>
                <a:cs typeface="Montserrat"/>
                <a:sym typeface="Montserrat"/>
              </a:rPr>
              <a:t>THE 4TH INDUSTRIAL REVOLUTION IS HERE</a:t>
            </a:r>
            <a:endParaRPr>
              <a:latin typeface="Montserrat"/>
              <a:ea typeface="Montserrat"/>
              <a:cs typeface="Montserrat"/>
              <a:sym typeface="Montserrat"/>
            </a:endParaRPr>
          </a:p>
        </p:txBody>
      </p:sp>
      <p:grpSp>
        <p:nvGrpSpPr>
          <p:cNvPr id="160" name="Google Shape;160;p27"/>
          <p:cNvGrpSpPr/>
          <p:nvPr/>
        </p:nvGrpSpPr>
        <p:grpSpPr>
          <a:xfrm>
            <a:off x="777000" y="4773378"/>
            <a:ext cx="2659500" cy="634500"/>
            <a:chOff x="1512000" y="5184000"/>
            <a:chExt cx="2659500" cy="634500"/>
          </a:xfrm>
        </p:grpSpPr>
        <p:cxnSp>
          <p:nvCxnSpPr>
            <p:cNvPr id="161" name="Google Shape;161;p27"/>
            <p:cNvCxnSpPr/>
            <p:nvPr/>
          </p:nvCxnSpPr>
          <p:spPr>
            <a:xfrm rot="10800000">
              <a:off x="1512000" y="5184000"/>
              <a:ext cx="0" cy="634500"/>
            </a:xfrm>
            <a:prstGeom prst="straightConnector1">
              <a:avLst/>
            </a:prstGeom>
            <a:noFill/>
            <a:ln cap="flat" cmpd="sng" w="9525">
              <a:solidFill>
                <a:srgbClr val="000000"/>
              </a:solidFill>
              <a:prstDash val="solid"/>
              <a:round/>
              <a:headEnd len="sm" w="sm" type="none"/>
              <a:tailEnd len="sm" w="sm" type="none"/>
            </a:ln>
          </p:spPr>
        </p:cxnSp>
        <p:cxnSp>
          <p:nvCxnSpPr>
            <p:cNvPr id="162" name="Google Shape;162;p27"/>
            <p:cNvCxnSpPr/>
            <p:nvPr/>
          </p:nvCxnSpPr>
          <p:spPr>
            <a:xfrm>
              <a:off x="1512000" y="5188800"/>
              <a:ext cx="2659500" cy="0"/>
            </a:xfrm>
            <a:prstGeom prst="straightConnector1">
              <a:avLst/>
            </a:prstGeom>
            <a:noFill/>
            <a:ln cap="flat" cmpd="sng" w="9525">
              <a:solidFill>
                <a:srgbClr val="000000"/>
              </a:solidFill>
              <a:prstDash val="solid"/>
              <a:round/>
              <a:headEnd len="sm" w="sm" type="none"/>
              <a:tailEnd len="sm" w="sm" type="none"/>
            </a:ln>
          </p:spPr>
        </p:cxnSp>
      </p:grpSp>
      <p:grpSp>
        <p:nvGrpSpPr>
          <p:cNvPr id="163" name="Google Shape;163;p27"/>
          <p:cNvGrpSpPr/>
          <p:nvPr/>
        </p:nvGrpSpPr>
        <p:grpSpPr>
          <a:xfrm>
            <a:off x="3436500" y="4138878"/>
            <a:ext cx="2659500" cy="634500"/>
            <a:chOff x="1512000" y="5184000"/>
            <a:chExt cx="2659500" cy="634500"/>
          </a:xfrm>
        </p:grpSpPr>
        <p:cxnSp>
          <p:nvCxnSpPr>
            <p:cNvPr id="164" name="Google Shape;164;p27"/>
            <p:cNvCxnSpPr/>
            <p:nvPr/>
          </p:nvCxnSpPr>
          <p:spPr>
            <a:xfrm rot="10800000">
              <a:off x="1512000" y="5184000"/>
              <a:ext cx="0" cy="634500"/>
            </a:xfrm>
            <a:prstGeom prst="straightConnector1">
              <a:avLst/>
            </a:prstGeom>
            <a:noFill/>
            <a:ln cap="flat" cmpd="sng" w="9525">
              <a:solidFill>
                <a:srgbClr val="000000"/>
              </a:solidFill>
              <a:prstDash val="solid"/>
              <a:round/>
              <a:headEnd len="sm" w="sm" type="none"/>
              <a:tailEnd len="sm" w="sm" type="none"/>
            </a:ln>
          </p:spPr>
        </p:cxnSp>
        <p:cxnSp>
          <p:nvCxnSpPr>
            <p:cNvPr id="165" name="Google Shape;165;p27"/>
            <p:cNvCxnSpPr/>
            <p:nvPr/>
          </p:nvCxnSpPr>
          <p:spPr>
            <a:xfrm>
              <a:off x="1512000" y="5188800"/>
              <a:ext cx="2659500" cy="0"/>
            </a:xfrm>
            <a:prstGeom prst="straightConnector1">
              <a:avLst/>
            </a:prstGeom>
            <a:noFill/>
            <a:ln cap="flat" cmpd="sng" w="9525">
              <a:solidFill>
                <a:srgbClr val="000000"/>
              </a:solidFill>
              <a:prstDash val="solid"/>
              <a:round/>
              <a:headEnd len="sm" w="sm" type="none"/>
              <a:tailEnd len="sm" w="sm" type="none"/>
            </a:ln>
          </p:spPr>
        </p:cxnSp>
      </p:grpSp>
      <p:grpSp>
        <p:nvGrpSpPr>
          <p:cNvPr id="166" name="Google Shape;166;p27"/>
          <p:cNvGrpSpPr/>
          <p:nvPr/>
        </p:nvGrpSpPr>
        <p:grpSpPr>
          <a:xfrm>
            <a:off x="6096000" y="3504378"/>
            <a:ext cx="2659500" cy="634500"/>
            <a:chOff x="1512000" y="5184000"/>
            <a:chExt cx="2659500" cy="634500"/>
          </a:xfrm>
        </p:grpSpPr>
        <p:cxnSp>
          <p:nvCxnSpPr>
            <p:cNvPr id="167" name="Google Shape;167;p27"/>
            <p:cNvCxnSpPr/>
            <p:nvPr/>
          </p:nvCxnSpPr>
          <p:spPr>
            <a:xfrm rot="10800000">
              <a:off x="1512000" y="5184000"/>
              <a:ext cx="0" cy="634500"/>
            </a:xfrm>
            <a:prstGeom prst="straightConnector1">
              <a:avLst/>
            </a:prstGeom>
            <a:noFill/>
            <a:ln cap="flat" cmpd="sng" w="9525">
              <a:solidFill>
                <a:srgbClr val="000000"/>
              </a:solidFill>
              <a:prstDash val="solid"/>
              <a:round/>
              <a:headEnd len="sm" w="sm" type="none"/>
              <a:tailEnd len="sm" w="sm" type="none"/>
            </a:ln>
          </p:spPr>
        </p:cxnSp>
        <p:cxnSp>
          <p:nvCxnSpPr>
            <p:cNvPr id="168" name="Google Shape;168;p27"/>
            <p:cNvCxnSpPr/>
            <p:nvPr/>
          </p:nvCxnSpPr>
          <p:spPr>
            <a:xfrm>
              <a:off x="1512000" y="5188800"/>
              <a:ext cx="2659500" cy="0"/>
            </a:xfrm>
            <a:prstGeom prst="straightConnector1">
              <a:avLst/>
            </a:prstGeom>
            <a:noFill/>
            <a:ln cap="flat" cmpd="sng" w="9525">
              <a:solidFill>
                <a:srgbClr val="000000"/>
              </a:solidFill>
              <a:prstDash val="solid"/>
              <a:round/>
              <a:headEnd len="sm" w="sm" type="none"/>
              <a:tailEnd len="sm" w="sm" type="none"/>
            </a:ln>
          </p:spPr>
        </p:cxnSp>
      </p:grpSp>
      <p:grpSp>
        <p:nvGrpSpPr>
          <p:cNvPr id="169" name="Google Shape;169;p27"/>
          <p:cNvGrpSpPr/>
          <p:nvPr/>
        </p:nvGrpSpPr>
        <p:grpSpPr>
          <a:xfrm>
            <a:off x="8755500" y="2723366"/>
            <a:ext cx="2659500" cy="796234"/>
            <a:chOff x="1512000" y="5184000"/>
            <a:chExt cx="2659500" cy="634500"/>
          </a:xfrm>
        </p:grpSpPr>
        <p:cxnSp>
          <p:nvCxnSpPr>
            <p:cNvPr id="170" name="Google Shape;170;p27"/>
            <p:cNvCxnSpPr/>
            <p:nvPr/>
          </p:nvCxnSpPr>
          <p:spPr>
            <a:xfrm rot="10800000">
              <a:off x="1512000" y="5184000"/>
              <a:ext cx="0" cy="634500"/>
            </a:xfrm>
            <a:prstGeom prst="straightConnector1">
              <a:avLst/>
            </a:prstGeom>
            <a:noFill/>
            <a:ln cap="flat" cmpd="sng" w="9525">
              <a:solidFill>
                <a:srgbClr val="02873A"/>
              </a:solidFill>
              <a:prstDash val="solid"/>
              <a:round/>
              <a:headEnd len="sm" w="sm" type="none"/>
              <a:tailEnd len="sm" w="sm" type="none"/>
            </a:ln>
          </p:spPr>
        </p:cxnSp>
        <p:cxnSp>
          <p:nvCxnSpPr>
            <p:cNvPr id="171" name="Google Shape;171;p27"/>
            <p:cNvCxnSpPr/>
            <p:nvPr/>
          </p:nvCxnSpPr>
          <p:spPr>
            <a:xfrm>
              <a:off x="1512000" y="5188800"/>
              <a:ext cx="2659500" cy="0"/>
            </a:xfrm>
            <a:prstGeom prst="straightConnector1">
              <a:avLst/>
            </a:prstGeom>
            <a:noFill/>
            <a:ln cap="flat" cmpd="sng" w="9525">
              <a:solidFill>
                <a:srgbClr val="02873A"/>
              </a:solidFill>
              <a:prstDash val="solid"/>
              <a:round/>
              <a:headEnd len="sm" w="sm" type="none"/>
              <a:tailEnd len="sm" w="sm" type="none"/>
            </a:ln>
          </p:spPr>
        </p:cxnSp>
      </p:grpSp>
      <p:pic>
        <p:nvPicPr>
          <p:cNvPr id="172" name="Google Shape;172;p27"/>
          <p:cNvPicPr preferRelativeResize="0"/>
          <p:nvPr/>
        </p:nvPicPr>
        <p:blipFill rotWithShape="1">
          <a:blip r:embed="rId3">
            <a:alphaModFix/>
          </a:blip>
          <a:srcRect b="0" l="0" r="0" t="0"/>
          <a:stretch/>
        </p:blipFill>
        <p:spPr>
          <a:xfrm>
            <a:off x="1225875" y="5038627"/>
            <a:ext cx="1761748" cy="882224"/>
          </a:xfrm>
          <a:prstGeom prst="rect">
            <a:avLst/>
          </a:prstGeom>
          <a:noFill/>
          <a:ln>
            <a:noFill/>
          </a:ln>
        </p:spPr>
      </p:pic>
      <p:pic>
        <p:nvPicPr>
          <p:cNvPr id="173" name="Google Shape;173;p27"/>
          <p:cNvPicPr preferRelativeResize="0"/>
          <p:nvPr/>
        </p:nvPicPr>
        <p:blipFill rotWithShape="1">
          <a:blip r:embed="rId4">
            <a:alphaModFix/>
          </a:blip>
          <a:srcRect b="0" l="0" r="0" t="0"/>
          <a:stretch/>
        </p:blipFill>
        <p:spPr>
          <a:xfrm>
            <a:off x="4213500" y="4250674"/>
            <a:ext cx="1257898" cy="1217003"/>
          </a:xfrm>
          <a:prstGeom prst="rect">
            <a:avLst/>
          </a:prstGeom>
          <a:noFill/>
          <a:ln>
            <a:noFill/>
          </a:ln>
        </p:spPr>
      </p:pic>
      <p:pic>
        <p:nvPicPr>
          <p:cNvPr id="174" name="Google Shape;174;p27"/>
          <p:cNvPicPr preferRelativeResize="0"/>
          <p:nvPr/>
        </p:nvPicPr>
        <p:blipFill rotWithShape="1">
          <a:blip r:embed="rId5">
            <a:alphaModFix/>
          </a:blip>
          <a:srcRect b="0" l="0" r="0" t="0"/>
          <a:stretch/>
        </p:blipFill>
        <p:spPr>
          <a:xfrm>
            <a:off x="7027918" y="3759978"/>
            <a:ext cx="994256" cy="1089599"/>
          </a:xfrm>
          <a:prstGeom prst="rect">
            <a:avLst/>
          </a:prstGeom>
          <a:noFill/>
          <a:ln>
            <a:noFill/>
          </a:ln>
        </p:spPr>
      </p:pic>
      <p:sp>
        <p:nvSpPr>
          <p:cNvPr id="175" name="Google Shape;175;p27"/>
          <p:cNvSpPr txBox="1"/>
          <p:nvPr/>
        </p:nvSpPr>
        <p:spPr>
          <a:xfrm>
            <a:off x="952500" y="3683778"/>
            <a:ext cx="2308500" cy="1089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2400"/>
              <a:buFont typeface="Open Sans"/>
              <a:buNone/>
            </a:pPr>
            <a:r>
              <a:rPr b="0" i="0" lang="en-US" sz="2400" u="none" cap="none" strike="noStrike">
                <a:solidFill>
                  <a:srgbClr val="000000"/>
                </a:solidFill>
                <a:latin typeface="Open Sans"/>
                <a:ea typeface="Open Sans"/>
                <a:cs typeface="Open Sans"/>
                <a:sym typeface="Open Sans"/>
              </a:rPr>
              <a:t>Machines</a:t>
            </a:r>
            <a:endParaRPr b="0" i="0" sz="2400" u="none" cap="none" strike="noStrike">
              <a:solidFill>
                <a:srgbClr val="000000"/>
              </a:solidFill>
              <a:latin typeface="Open Sans"/>
              <a:ea typeface="Open Sans"/>
              <a:cs typeface="Open Sans"/>
              <a:sym typeface="Open Sans"/>
            </a:endParaRPr>
          </a:p>
        </p:txBody>
      </p:sp>
      <p:sp>
        <p:nvSpPr>
          <p:cNvPr id="176" name="Google Shape;176;p27"/>
          <p:cNvSpPr txBox="1"/>
          <p:nvPr/>
        </p:nvSpPr>
        <p:spPr>
          <a:xfrm>
            <a:off x="3696150" y="3049278"/>
            <a:ext cx="2308500" cy="1089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2400"/>
              <a:buFont typeface="Open Sans"/>
              <a:buNone/>
            </a:pPr>
            <a:r>
              <a:rPr b="0" i="0" lang="en-US" sz="2400" u="none" cap="none" strike="noStrike">
                <a:solidFill>
                  <a:srgbClr val="000000"/>
                </a:solidFill>
                <a:latin typeface="Open Sans"/>
                <a:ea typeface="Open Sans"/>
                <a:cs typeface="Open Sans"/>
                <a:sym typeface="Open Sans"/>
              </a:rPr>
              <a:t>Electricity</a:t>
            </a:r>
            <a:endParaRPr b="0" i="0" sz="2400" u="none" cap="none" strike="noStrike">
              <a:solidFill>
                <a:srgbClr val="000000"/>
              </a:solidFill>
              <a:latin typeface="Open Sans"/>
              <a:ea typeface="Open Sans"/>
              <a:cs typeface="Open Sans"/>
              <a:sym typeface="Open Sans"/>
            </a:endParaRPr>
          </a:p>
        </p:txBody>
      </p:sp>
      <p:sp>
        <p:nvSpPr>
          <p:cNvPr id="177" name="Google Shape;177;p27"/>
          <p:cNvSpPr txBox="1"/>
          <p:nvPr/>
        </p:nvSpPr>
        <p:spPr>
          <a:xfrm>
            <a:off x="6329175" y="2414778"/>
            <a:ext cx="2308500" cy="1089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2400"/>
              <a:buFont typeface="Open Sans"/>
              <a:buNone/>
            </a:pPr>
            <a:r>
              <a:rPr b="0" i="0" lang="en-US" sz="2400" u="none" cap="none" strike="noStrike">
                <a:solidFill>
                  <a:srgbClr val="000000"/>
                </a:solidFill>
                <a:latin typeface="Open Sans"/>
                <a:ea typeface="Open Sans"/>
                <a:cs typeface="Open Sans"/>
                <a:sym typeface="Open Sans"/>
              </a:rPr>
              <a:t>Digital</a:t>
            </a:r>
            <a:endParaRPr b="0" i="0" sz="2400" u="none" cap="none" strike="noStrike">
              <a:solidFill>
                <a:srgbClr val="000000"/>
              </a:solidFill>
              <a:latin typeface="Open Sans"/>
              <a:ea typeface="Open Sans"/>
              <a:cs typeface="Open Sans"/>
              <a:sym typeface="Open Sans"/>
            </a:endParaRPr>
          </a:p>
        </p:txBody>
      </p:sp>
      <p:sp>
        <p:nvSpPr>
          <p:cNvPr id="178" name="Google Shape;178;p27"/>
          <p:cNvSpPr txBox="1"/>
          <p:nvPr/>
        </p:nvSpPr>
        <p:spPr>
          <a:xfrm>
            <a:off x="8998488" y="1633778"/>
            <a:ext cx="2308500" cy="1089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2873A"/>
              </a:buClr>
              <a:buSzPts val="2400"/>
              <a:buFont typeface="Open Sans"/>
              <a:buNone/>
            </a:pPr>
            <a:r>
              <a:rPr b="0" i="0" lang="en-US" sz="2400" u="none" cap="none" strike="noStrike">
                <a:solidFill>
                  <a:srgbClr val="02873A"/>
                </a:solidFill>
                <a:latin typeface="Open Sans"/>
                <a:ea typeface="Open Sans"/>
                <a:cs typeface="Open Sans"/>
                <a:sym typeface="Open Sans"/>
              </a:rPr>
              <a:t>AI</a:t>
            </a:r>
            <a:endParaRPr b="0" i="0" sz="2400" u="none" cap="none" strike="noStrike">
              <a:solidFill>
                <a:srgbClr val="02873A"/>
              </a:solidFill>
              <a:latin typeface="Open Sans"/>
              <a:ea typeface="Open Sans"/>
              <a:cs typeface="Open Sans"/>
              <a:sym typeface="Open Sans"/>
            </a:endParaRPr>
          </a:p>
          <a:p>
            <a:pPr indent="0" lvl="0" marL="0" marR="0" rtl="0" algn="ctr">
              <a:spcBef>
                <a:spcPts val="0"/>
              </a:spcBef>
              <a:spcAft>
                <a:spcPts val="0"/>
              </a:spcAft>
              <a:buClr>
                <a:srgbClr val="02873A"/>
              </a:buClr>
              <a:buSzPts val="2400"/>
              <a:buFont typeface="Open Sans"/>
              <a:buNone/>
            </a:pPr>
            <a:r>
              <a:rPr b="0" i="0" lang="en-US" sz="2400" u="none" cap="none" strike="noStrike">
                <a:solidFill>
                  <a:srgbClr val="02873A"/>
                </a:solidFill>
                <a:latin typeface="Open Sans"/>
                <a:ea typeface="Open Sans"/>
                <a:cs typeface="Open Sans"/>
                <a:sym typeface="Open Sans"/>
              </a:rPr>
              <a:t>+$16T</a:t>
            </a:r>
            <a:endParaRPr b="0" i="0" sz="2400" u="none" cap="none" strike="noStrike">
              <a:solidFill>
                <a:srgbClr val="02873A"/>
              </a:solidFill>
              <a:latin typeface="Open Sans"/>
              <a:ea typeface="Open Sans"/>
              <a:cs typeface="Open Sans"/>
              <a:sym typeface="Open Sans"/>
            </a:endParaRPr>
          </a:p>
        </p:txBody>
      </p:sp>
      <p:sp>
        <p:nvSpPr>
          <p:cNvPr id="179" name="Google Shape;179;p27"/>
          <p:cNvSpPr txBox="1"/>
          <p:nvPr/>
        </p:nvSpPr>
        <p:spPr>
          <a:xfrm>
            <a:off x="1769250" y="6001878"/>
            <a:ext cx="675000" cy="337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1600"/>
              <a:buFont typeface="Open Sans"/>
              <a:buNone/>
            </a:pPr>
            <a:r>
              <a:rPr b="1" i="0" lang="en-US" sz="1600" u="none" cap="none" strike="noStrike">
                <a:solidFill>
                  <a:srgbClr val="000000"/>
                </a:solidFill>
                <a:latin typeface="Open Sans"/>
                <a:ea typeface="Open Sans"/>
                <a:cs typeface="Open Sans"/>
                <a:sym typeface="Open Sans"/>
              </a:rPr>
              <a:t>1760</a:t>
            </a:r>
            <a:endParaRPr b="1" i="0" sz="1600" u="none" cap="none" strike="noStrike">
              <a:solidFill>
                <a:srgbClr val="000000"/>
              </a:solidFill>
              <a:latin typeface="Open Sans"/>
              <a:ea typeface="Open Sans"/>
              <a:cs typeface="Open Sans"/>
              <a:sym typeface="Open Sans"/>
            </a:endParaRPr>
          </a:p>
        </p:txBody>
      </p:sp>
      <p:sp>
        <p:nvSpPr>
          <p:cNvPr id="180" name="Google Shape;180;p27"/>
          <p:cNvSpPr txBox="1"/>
          <p:nvPr/>
        </p:nvSpPr>
        <p:spPr>
          <a:xfrm>
            <a:off x="4512900" y="5467678"/>
            <a:ext cx="675000" cy="337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1600"/>
              <a:buFont typeface="Open Sans"/>
              <a:buNone/>
            </a:pPr>
            <a:r>
              <a:rPr b="1" i="0" lang="en-US" sz="1600" u="none" cap="none" strike="noStrike">
                <a:solidFill>
                  <a:srgbClr val="000000"/>
                </a:solidFill>
                <a:latin typeface="Open Sans"/>
                <a:ea typeface="Open Sans"/>
                <a:cs typeface="Open Sans"/>
                <a:sym typeface="Open Sans"/>
              </a:rPr>
              <a:t>1900</a:t>
            </a:r>
            <a:endParaRPr b="1" i="0" sz="1600" u="none" cap="none" strike="noStrike">
              <a:solidFill>
                <a:srgbClr val="000000"/>
              </a:solidFill>
              <a:latin typeface="Open Sans"/>
              <a:ea typeface="Open Sans"/>
              <a:cs typeface="Open Sans"/>
              <a:sym typeface="Open Sans"/>
            </a:endParaRPr>
          </a:p>
        </p:txBody>
      </p:sp>
      <p:sp>
        <p:nvSpPr>
          <p:cNvPr id="181" name="Google Shape;181;p27"/>
          <p:cNvSpPr txBox="1"/>
          <p:nvPr/>
        </p:nvSpPr>
        <p:spPr>
          <a:xfrm>
            <a:off x="7243800" y="4921878"/>
            <a:ext cx="675000" cy="337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1600"/>
              <a:buFont typeface="Open Sans"/>
              <a:buNone/>
            </a:pPr>
            <a:r>
              <a:rPr b="1" i="0" lang="en-US" sz="1600" u="none" cap="none" strike="noStrike">
                <a:solidFill>
                  <a:srgbClr val="000000"/>
                </a:solidFill>
                <a:latin typeface="Open Sans"/>
                <a:ea typeface="Open Sans"/>
                <a:cs typeface="Open Sans"/>
                <a:sym typeface="Open Sans"/>
              </a:rPr>
              <a:t>1960</a:t>
            </a:r>
            <a:endParaRPr b="1" i="0" sz="1600" u="none" cap="none" strike="noStrike">
              <a:solidFill>
                <a:srgbClr val="000000"/>
              </a:solidFill>
              <a:latin typeface="Open Sans"/>
              <a:ea typeface="Open Sans"/>
              <a:cs typeface="Open Sans"/>
              <a:sym typeface="Open Sans"/>
            </a:endParaRPr>
          </a:p>
        </p:txBody>
      </p:sp>
      <p:pic>
        <p:nvPicPr>
          <p:cNvPr id="182" name="Google Shape;182;p27"/>
          <p:cNvPicPr preferRelativeResize="0"/>
          <p:nvPr/>
        </p:nvPicPr>
        <p:blipFill rotWithShape="1">
          <a:blip r:embed="rId6">
            <a:alphaModFix/>
          </a:blip>
          <a:srcRect b="0" l="0" r="0" t="0"/>
          <a:stretch/>
        </p:blipFill>
        <p:spPr>
          <a:xfrm>
            <a:off x="9124050" y="2754828"/>
            <a:ext cx="2057400" cy="1981200"/>
          </a:xfrm>
          <a:prstGeom prst="rect">
            <a:avLst/>
          </a:prstGeom>
          <a:noFill/>
          <a:ln>
            <a:noFill/>
          </a:ln>
        </p:spPr>
      </p:pic>
      <p:sp>
        <p:nvSpPr>
          <p:cNvPr id="183" name="Google Shape;183;p27"/>
          <p:cNvSpPr txBox="1"/>
          <p:nvPr/>
        </p:nvSpPr>
        <p:spPr>
          <a:xfrm>
            <a:off x="9815250" y="4538028"/>
            <a:ext cx="789000" cy="337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2873A"/>
              </a:buClr>
              <a:buSzPts val="1600"/>
              <a:buFont typeface="Open Sans"/>
              <a:buNone/>
            </a:pPr>
            <a:r>
              <a:rPr b="1" i="0" lang="en-US" sz="1600" u="none" cap="none" strike="noStrike">
                <a:solidFill>
                  <a:srgbClr val="02873A"/>
                </a:solidFill>
                <a:latin typeface="Open Sans"/>
                <a:ea typeface="Open Sans"/>
                <a:cs typeface="Open Sans"/>
                <a:sym typeface="Open Sans"/>
              </a:rPr>
              <a:t>NOW</a:t>
            </a:r>
            <a:endParaRPr b="1" i="0" sz="1600" u="none" cap="none" strike="noStrike">
              <a:solidFill>
                <a:srgbClr val="02873A"/>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grpSp>
        <p:nvGrpSpPr>
          <p:cNvPr id="478" name="Google Shape;478;p45"/>
          <p:cNvGrpSpPr/>
          <p:nvPr/>
        </p:nvGrpSpPr>
        <p:grpSpPr>
          <a:xfrm>
            <a:off x="51" y="6714033"/>
            <a:ext cx="12192052" cy="144002"/>
            <a:chOff x="4115999" y="1098000"/>
            <a:chExt cx="3960001" cy="54000"/>
          </a:xfrm>
        </p:grpSpPr>
        <p:sp>
          <p:nvSpPr>
            <p:cNvPr id="479" name="Google Shape;479;p45"/>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80" name="Google Shape;480;p45"/>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81" name="Google Shape;481;p45"/>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2" name="Google Shape;482;p45"/>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ERRORS</a:t>
            </a:r>
            <a:endParaRPr sz="3200">
              <a:latin typeface="Montserrat"/>
              <a:ea typeface="Montserrat"/>
              <a:cs typeface="Montserrat"/>
              <a:sym typeface="Montserrat"/>
            </a:endParaRPr>
          </a:p>
        </p:txBody>
      </p:sp>
      <p:sp>
        <p:nvSpPr>
          <p:cNvPr id="483" name="Google Shape;483;p45"/>
          <p:cNvSpPr txBox="1"/>
          <p:nvPr/>
        </p:nvSpPr>
        <p:spPr>
          <a:xfrm>
            <a:off x="453925" y="993725"/>
            <a:ext cx="112380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latin typeface="Montserrat"/>
                <a:ea typeface="Montserrat"/>
                <a:cs typeface="Montserrat"/>
                <a:sym typeface="Montserrat"/>
              </a:rPr>
              <a:t>All of the previous process is called </a:t>
            </a:r>
            <a:r>
              <a:rPr b="1" lang="en-US" sz="1700">
                <a:latin typeface="Montserrat"/>
                <a:ea typeface="Montserrat"/>
                <a:cs typeface="Montserrat"/>
                <a:sym typeface="Montserrat"/>
              </a:rPr>
              <a:t>Feedforward</a:t>
            </a:r>
            <a:r>
              <a:rPr lang="en-US" sz="1700">
                <a:latin typeface="Montserrat"/>
                <a:ea typeface="Montserrat"/>
                <a:cs typeface="Montserrat"/>
                <a:sym typeface="Montserrat"/>
              </a:rPr>
              <a:t> which indicates the process of feeding our Neural Network with the data and plugin that into the sigmoid function to get a </a:t>
            </a:r>
            <a:r>
              <a:rPr lang="en-US" sz="1700">
                <a:latin typeface="Montserrat"/>
                <a:ea typeface="Montserrat"/>
                <a:cs typeface="Montserrat"/>
                <a:sym typeface="Montserrat"/>
              </a:rPr>
              <a:t>probability</a:t>
            </a:r>
            <a:r>
              <a:rPr lang="en-US" sz="1700">
                <a:latin typeface="Montserrat"/>
                <a:ea typeface="Montserrat"/>
                <a:cs typeface="Montserrat"/>
                <a:sym typeface="Montserrat"/>
              </a:rPr>
              <a:t> for the output between 0 and 1</a:t>
            </a:r>
            <a:endParaRPr sz="1700">
              <a:latin typeface="Montserrat"/>
              <a:ea typeface="Montserrat"/>
              <a:cs typeface="Montserrat"/>
              <a:sym typeface="Montserrat"/>
            </a:endParaRPr>
          </a:p>
        </p:txBody>
      </p:sp>
      <p:sp>
        <p:nvSpPr>
          <p:cNvPr id="484" name="Google Shape;484;p45"/>
          <p:cNvSpPr txBox="1"/>
          <p:nvPr/>
        </p:nvSpPr>
        <p:spPr>
          <a:xfrm>
            <a:off x="821975" y="2245100"/>
            <a:ext cx="105753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Montserrat"/>
                <a:ea typeface="Montserrat"/>
                <a:cs typeface="Montserrat"/>
                <a:sym typeface="Montserrat"/>
              </a:rPr>
              <a:t>Q: What if we misclassified our points?  </a:t>
            </a:r>
            <a:endParaRPr b="1" sz="1700">
              <a:latin typeface="Montserrat"/>
              <a:ea typeface="Montserrat"/>
              <a:cs typeface="Montserrat"/>
              <a:sym typeface="Montserrat"/>
            </a:endParaRPr>
          </a:p>
        </p:txBody>
      </p:sp>
      <p:pic>
        <p:nvPicPr>
          <p:cNvPr id="485" name="Google Shape;485;p45"/>
          <p:cNvPicPr preferRelativeResize="0"/>
          <p:nvPr/>
        </p:nvPicPr>
        <p:blipFill rotWithShape="1">
          <a:blip r:embed="rId3">
            <a:alphaModFix/>
          </a:blip>
          <a:srcRect b="0" l="0" r="0" t="22600"/>
          <a:stretch/>
        </p:blipFill>
        <p:spPr>
          <a:xfrm>
            <a:off x="2023400" y="2923763"/>
            <a:ext cx="8448748" cy="355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grpSp>
        <p:nvGrpSpPr>
          <p:cNvPr id="491" name="Google Shape;491;p46"/>
          <p:cNvGrpSpPr/>
          <p:nvPr/>
        </p:nvGrpSpPr>
        <p:grpSpPr>
          <a:xfrm>
            <a:off x="51" y="6714033"/>
            <a:ext cx="12192052" cy="144002"/>
            <a:chOff x="4115999" y="1098000"/>
            <a:chExt cx="3960001" cy="54000"/>
          </a:xfrm>
        </p:grpSpPr>
        <p:sp>
          <p:nvSpPr>
            <p:cNvPr id="492" name="Google Shape;492;p46"/>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93" name="Google Shape;493;p46"/>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494" name="Google Shape;494;p46"/>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5" name="Google Shape;495;p46"/>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FORMULATE A PROBLEM</a:t>
            </a:r>
            <a:endParaRPr sz="3200">
              <a:latin typeface="Montserrat"/>
              <a:ea typeface="Montserrat"/>
              <a:cs typeface="Montserrat"/>
              <a:sym typeface="Montserrat"/>
            </a:endParaRPr>
          </a:p>
        </p:txBody>
      </p:sp>
      <p:sp>
        <p:nvSpPr>
          <p:cNvPr id="496" name="Google Shape;496;p46"/>
          <p:cNvSpPr txBox="1"/>
          <p:nvPr/>
        </p:nvSpPr>
        <p:spPr>
          <a:xfrm>
            <a:off x="477075" y="1263650"/>
            <a:ext cx="112380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highlight>
                  <a:srgbClr val="FFFFFF"/>
                </a:highlight>
                <a:latin typeface="Montserrat"/>
                <a:ea typeface="Montserrat"/>
                <a:cs typeface="Montserrat"/>
                <a:sym typeface="Montserrat"/>
              </a:rPr>
              <a:t>The network needs to make predictions as close as possible to the real values. To measure this, we use a metric of how wrong the predictions are, the </a:t>
            </a:r>
            <a:r>
              <a:rPr b="1" lang="en-US" sz="1700">
                <a:highlight>
                  <a:srgbClr val="FFFFFF"/>
                </a:highlight>
                <a:latin typeface="Montserrat"/>
                <a:ea typeface="Montserrat"/>
                <a:cs typeface="Montserrat"/>
                <a:sym typeface="Montserrat"/>
              </a:rPr>
              <a:t>error </a:t>
            </a:r>
            <a:r>
              <a:rPr lang="en-US" sz="1700">
                <a:highlight>
                  <a:srgbClr val="FFFFFF"/>
                </a:highlight>
                <a:latin typeface="Montserrat"/>
                <a:ea typeface="Montserrat"/>
                <a:cs typeface="Montserrat"/>
                <a:sym typeface="Montserrat"/>
              </a:rPr>
              <a:t>to improve the neural network </a:t>
            </a:r>
            <a:r>
              <a:rPr b="1" lang="en-US" sz="1700">
                <a:highlight>
                  <a:srgbClr val="FFFFFF"/>
                </a:highlight>
                <a:latin typeface="Montserrat"/>
                <a:ea typeface="Montserrat"/>
                <a:cs typeface="Montserrat"/>
                <a:sym typeface="Montserrat"/>
              </a:rPr>
              <a:t>weights</a:t>
            </a:r>
            <a:endParaRPr b="1" sz="1700">
              <a:latin typeface="Montserrat"/>
              <a:ea typeface="Montserrat"/>
              <a:cs typeface="Montserrat"/>
              <a:sym typeface="Montserrat"/>
            </a:endParaRPr>
          </a:p>
        </p:txBody>
      </p:sp>
      <p:sp>
        <p:nvSpPr>
          <p:cNvPr id="497" name="Google Shape;497;p46"/>
          <p:cNvSpPr txBox="1"/>
          <p:nvPr/>
        </p:nvSpPr>
        <p:spPr>
          <a:xfrm>
            <a:off x="477075" y="2422950"/>
            <a:ext cx="10166700" cy="201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US" sz="1700">
                <a:solidFill>
                  <a:srgbClr val="161616"/>
                </a:solidFill>
                <a:highlight>
                  <a:srgbClr val="FFFFFF"/>
                </a:highlight>
                <a:latin typeface="Montserrat"/>
                <a:ea typeface="Montserrat"/>
                <a:cs typeface="Montserrat"/>
                <a:sym typeface="Montserrat"/>
              </a:rPr>
              <a:t>Mean Square Error Function: </a:t>
            </a:r>
            <a:endParaRPr b="1" sz="1700">
              <a:solidFill>
                <a:srgbClr val="161616"/>
              </a:solidFill>
              <a:highlight>
                <a:srgbClr val="FFFFFF"/>
              </a:highlight>
              <a:latin typeface="Montserrat"/>
              <a:ea typeface="Montserrat"/>
              <a:cs typeface="Montserrat"/>
              <a:sym typeface="Montserrat"/>
            </a:endParaRPr>
          </a:p>
          <a:p>
            <a:pPr indent="0" lvl="0" marL="0" rtl="0" algn="l">
              <a:lnSpc>
                <a:spcPct val="133333"/>
              </a:lnSpc>
              <a:spcBef>
                <a:spcPts val="3000"/>
              </a:spcBef>
              <a:spcAft>
                <a:spcPts val="0"/>
              </a:spcAft>
              <a:buClr>
                <a:schemeClr val="dk1"/>
              </a:buClr>
              <a:buSzPts val="1100"/>
              <a:buFont typeface="Arial"/>
              <a:buNone/>
            </a:pPr>
            <a:r>
              <a:t/>
            </a:r>
            <a:endParaRPr b="1" sz="1700">
              <a:solidFill>
                <a:srgbClr val="2E3D49"/>
              </a:solidFill>
              <a:highlight>
                <a:srgbClr val="FFFFFF"/>
              </a:highlight>
              <a:latin typeface="Montserrat"/>
              <a:ea typeface="Montserrat"/>
              <a:cs typeface="Montserrat"/>
              <a:sym typeface="Montserrat"/>
            </a:endParaRPr>
          </a:p>
          <a:p>
            <a:pPr indent="0" lvl="0" marL="0" marR="0" rtl="0" algn="ctr">
              <a:lnSpc>
                <a:spcPct val="115000"/>
              </a:lnSpc>
              <a:spcBef>
                <a:spcPts val="400"/>
              </a:spcBef>
              <a:spcAft>
                <a:spcPts val="0"/>
              </a:spcAft>
              <a:buClr>
                <a:schemeClr val="dk1"/>
              </a:buClr>
              <a:buSzPts val="1100"/>
              <a:buFont typeface="Arial"/>
              <a:buNone/>
            </a:pPr>
            <a:r>
              <a:t/>
            </a:r>
            <a:endParaRPr b="1" sz="1700">
              <a:solidFill>
                <a:srgbClr val="161616"/>
              </a:solidFill>
              <a:highlight>
                <a:srgbClr val="FFFFFF"/>
              </a:highlight>
              <a:latin typeface="Montserrat"/>
              <a:ea typeface="Montserrat"/>
              <a:cs typeface="Montserrat"/>
              <a:sym typeface="Montserrat"/>
            </a:endParaRPr>
          </a:p>
        </p:txBody>
      </p:sp>
      <p:pic>
        <p:nvPicPr>
          <p:cNvPr id="498" name="Google Shape;498;p46"/>
          <p:cNvPicPr preferRelativeResize="0"/>
          <p:nvPr/>
        </p:nvPicPr>
        <p:blipFill rotWithShape="1">
          <a:blip r:embed="rId3">
            <a:alphaModFix/>
          </a:blip>
          <a:srcRect b="52189" l="40579" r="22361" t="36193"/>
          <a:stretch/>
        </p:blipFill>
        <p:spPr>
          <a:xfrm>
            <a:off x="1441738" y="2790623"/>
            <a:ext cx="8237376" cy="1452474"/>
          </a:xfrm>
          <a:prstGeom prst="rect">
            <a:avLst/>
          </a:prstGeom>
          <a:noFill/>
          <a:ln>
            <a:noFill/>
          </a:ln>
        </p:spPr>
      </p:pic>
      <p:sp>
        <p:nvSpPr>
          <p:cNvPr id="499" name="Google Shape;499;p46"/>
          <p:cNvSpPr txBox="1"/>
          <p:nvPr/>
        </p:nvSpPr>
        <p:spPr>
          <a:xfrm>
            <a:off x="509975" y="4309250"/>
            <a:ext cx="11314200" cy="15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700">
                <a:highlight>
                  <a:srgbClr val="FFFFFF"/>
                </a:highlight>
                <a:latin typeface="Montserrat"/>
                <a:ea typeface="Montserrat"/>
                <a:cs typeface="Montserrat"/>
                <a:sym typeface="Montserrat"/>
              </a:rPr>
              <a:t>Where</a:t>
            </a:r>
            <a:endParaRPr i="1" sz="1700">
              <a:highlight>
                <a:srgbClr val="FFFFFF"/>
              </a:highlight>
              <a:latin typeface="Montserrat"/>
              <a:ea typeface="Montserrat"/>
              <a:cs typeface="Montserrat"/>
              <a:sym typeface="Montserrat"/>
            </a:endParaRPr>
          </a:p>
          <a:p>
            <a:pPr indent="0" lvl="0" marL="0" rtl="0" algn="l">
              <a:spcBef>
                <a:spcPts val="0"/>
              </a:spcBef>
              <a:spcAft>
                <a:spcPts val="0"/>
              </a:spcAft>
              <a:buNone/>
            </a:pPr>
            <a:r>
              <a:rPr lang="en-US" sz="1700">
                <a:highlight>
                  <a:srgbClr val="FFFFFF"/>
                </a:highlight>
                <a:latin typeface="Montserrat"/>
                <a:ea typeface="Montserrat"/>
                <a:cs typeface="Montserrat"/>
                <a:sym typeface="Montserrat"/>
              </a:rPr>
              <a:t>1-  </a:t>
            </a:r>
            <a:r>
              <a:rPr i="1" lang="en-US" sz="1700">
                <a:highlight>
                  <a:srgbClr val="FFFFFF"/>
                </a:highlight>
                <a:latin typeface="Montserrat"/>
                <a:ea typeface="Montserrat"/>
                <a:cs typeface="Montserrat"/>
                <a:sym typeface="Montserrat"/>
              </a:rPr>
              <a:t>y_hat</a:t>
            </a:r>
            <a:r>
              <a:rPr lang="en-US" sz="1700">
                <a:highlight>
                  <a:srgbClr val="FFFFFF"/>
                </a:highlight>
                <a:latin typeface="Montserrat"/>
                <a:ea typeface="Montserrat"/>
                <a:cs typeface="Montserrat"/>
                <a:sym typeface="Montserrat"/>
              </a:rPr>
              <a:t> represents the prediction and  </a:t>
            </a:r>
            <a:r>
              <a:rPr i="1" lang="en-US" sz="1700">
                <a:highlight>
                  <a:srgbClr val="FFFFFF"/>
                </a:highlight>
                <a:latin typeface="Montserrat"/>
                <a:ea typeface="Montserrat"/>
                <a:cs typeface="Montserrat"/>
                <a:sym typeface="Montserrat"/>
              </a:rPr>
              <a:t>y</a:t>
            </a:r>
            <a:r>
              <a:rPr lang="en-US" sz="1700">
                <a:highlight>
                  <a:srgbClr val="FFFFFF"/>
                </a:highlight>
                <a:latin typeface="Montserrat"/>
                <a:ea typeface="Montserrat"/>
                <a:cs typeface="Montserrat"/>
                <a:sym typeface="Montserrat"/>
              </a:rPr>
              <a:t> is the true value.</a:t>
            </a:r>
            <a:endParaRPr sz="1700">
              <a:highlight>
                <a:srgbClr val="FFFFFF"/>
              </a:highlight>
              <a:latin typeface="Montserrat"/>
              <a:ea typeface="Montserrat"/>
              <a:cs typeface="Montserrat"/>
              <a:sym typeface="Montserrat"/>
            </a:endParaRPr>
          </a:p>
          <a:p>
            <a:pPr indent="0" lvl="0" marL="0" rtl="0" algn="l">
              <a:spcBef>
                <a:spcPts val="0"/>
              </a:spcBef>
              <a:spcAft>
                <a:spcPts val="0"/>
              </a:spcAft>
              <a:buNone/>
            </a:pPr>
            <a:r>
              <a:rPr lang="en-US" sz="1700">
                <a:highlight>
                  <a:srgbClr val="FFFFFF"/>
                </a:highlight>
                <a:latin typeface="Montserrat"/>
                <a:ea typeface="Montserrat"/>
                <a:cs typeface="Montserrat"/>
                <a:sym typeface="Montserrat"/>
              </a:rPr>
              <a:t>2- The variable </a:t>
            </a:r>
            <a:r>
              <a:rPr b="1" lang="en-US" sz="1700">
                <a:highlight>
                  <a:srgbClr val="FFFFFF"/>
                </a:highlight>
                <a:latin typeface="Montserrat"/>
                <a:ea typeface="Montserrat"/>
                <a:cs typeface="Montserrat"/>
                <a:sym typeface="Montserrat"/>
              </a:rPr>
              <a:t> </a:t>
            </a:r>
            <a:r>
              <a:rPr b="1" i="1" lang="en-US" sz="1700">
                <a:highlight>
                  <a:srgbClr val="FFFFFF"/>
                </a:highlight>
                <a:latin typeface="Montserrat"/>
                <a:ea typeface="Montserrat"/>
                <a:cs typeface="Montserrat"/>
                <a:sym typeface="Montserrat"/>
              </a:rPr>
              <a:t>j</a:t>
            </a:r>
            <a:r>
              <a:rPr lang="en-US" sz="1700">
                <a:highlight>
                  <a:srgbClr val="FFFFFF"/>
                </a:highlight>
                <a:latin typeface="Montserrat"/>
                <a:ea typeface="Montserrat"/>
                <a:cs typeface="Montserrat"/>
                <a:sym typeface="Montserrat"/>
              </a:rPr>
              <a:t> represents the output units of the network. So this inside sum is saying for each output unit, find the difference between the true value  </a:t>
            </a:r>
            <a:r>
              <a:rPr i="1" lang="en-US" sz="1700">
                <a:highlight>
                  <a:srgbClr val="FFFFFF"/>
                </a:highlight>
                <a:latin typeface="Montserrat"/>
                <a:ea typeface="Montserrat"/>
                <a:cs typeface="Montserrat"/>
                <a:sym typeface="Montserrat"/>
              </a:rPr>
              <a:t>y</a:t>
            </a:r>
            <a:r>
              <a:rPr lang="en-US" sz="1700">
                <a:highlight>
                  <a:srgbClr val="FFFFFF"/>
                </a:highlight>
                <a:latin typeface="Montserrat"/>
                <a:ea typeface="Montserrat"/>
                <a:cs typeface="Montserrat"/>
                <a:sym typeface="Montserrat"/>
              </a:rPr>
              <a:t> and the predicted value from the network ​then square the difference, then sum up all those squares.</a:t>
            </a:r>
            <a:endParaRPr sz="1700">
              <a:highlight>
                <a:srgbClr val="FFFFFF"/>
              </a:highlight>
              <a:latin typeface="Montserrat"/>
              <a:ea typeface="Montserrat"/>
              <a:cs typeface="Montserrat"/>
              <a:sym typeface="Montserrat"/>
            </a:endParaRPr>
          </a:p>
          <a:p>
            <a:pPr indent="0" lvl="0" marL="0" rtl="0" algn="l">
              <a:spcBef>
                <a:spcPts val="0"/>
              </a:spcBef>
              <a:spcAft>
                <a:spcPts val="0"/>
              </a:spcAft>
              <a:buNone/>
            </a:pPr>
            <a:r>
              <a:rPr lang="en-US" sz="1700">
                <a:highlight>
                  <a:srgbClr val="FFFFFF"/>
                </a:highlight>
                <a:latin typeface="Montserrat"/>
                <a:ea typeface="Montserrat"/>
                <a:cs typeface="Montserrat"/>
                <a:sym typeface="Montserrat"/>
              </a:rPr>
              <a:t>3-  The variable </a:t>
            </a:r>
            <a:r>
              <a:rPr b="1" i="1" lang="en-US" sz="1700">
                <a:highlight>
                  <a:srgbClr val="FFFFFF"/>
                </a:highlight>
                <a:latin typeface="Montserrat"/>
                <a:ea typeface="Montserrat"/>
                <a:cs typeface="Montserrat"/>
                <a:sym typeface="Montserrat"/>
              </a:rPr>
              <a:t>μ</a:t>
            </a:r>
            <a:r>
              <a:rPr i="1" lang="en-US" sz="1700">
                <a:highlight>
                  <a:srgbClr val="FFFFFF"/>
                </a:highlight>
                <a:latin typeface="Montserrat"/>
                <a:ea typeface="Montserrat"/>
                <a:cs typeface="Montserrat"/>
                <a:sym typeface="Montserrat"/>
              </a:rPr>
              <a:t>  </a:t>
            </a:r>
            <a:r>
              <a:rPr lang="en-US" sz="1700">
                <a:highlight>
                  <a:srgbClr val="FFFFFF"/>
                </a:highlight>
                <a:latin typeface="Montserrat"/>
                <a:ea typeface="Montserrat"/>
                <a:cs typeface="Montserrat"/>
                <a:sym typeface="Montserrat"/>
              </a:rPr>
              <a:t>indicates loop over all of the data point that we feed our neural network with.</a:t>
            </a:r>
            <a:endParaRPr sz="1700">
              <a:highlight>
                <a:srgbClr val="FFFFFF"/>
              </a:highlight>
              <a:latin typeface="Montserrat"/>
              <a:ea typeface="Montserrat"/>
              <a:cs typeface="Montserrat"/>
              <a:sym typeface="Montserrat"/>
            </a:endParaRPr>
          </a:p>
        </p:txBody>
      </p:sp>
      <p:sp>
        <p:nvSpPr>
          <p:cNvPr id="500" name="Google Shape;500;p46"/>
          <p:cNvSpPr txBox="1"/>
          <p:nvPr/>
        </p:nvSpPr>
        <p:spPr>
          <a:xfrm>
            <a:off x="509975" y="6027975"/>
            <a:ext cx="115113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Montserrat"/>
                <a:ea typeface="Montserrat"/>
                <a:cs typeface="Montserrat"/>
                <a:sym typeface="Montserrat"/>
              </a:rPr>
              <a:t>To reach our gool, we need to </a:t>
            </a:r>
            <a:r>
              <a:rPr b="1" lang="en-US" sz="1700">
                <a:latin typeface="Montserrat"/>
                <a:ea typeface="Montserrat"/>
                <a:cs typeface="Montserrat"/>
                <a:sym typeface="Montserrat"/>
              </a:rPr>
              <a:t>minimize</a:t>
            </a:r>
            <a:r>
              <a:rPr b="1" lang="en-US" sz="1700">
                <a:latin typeface="Montserrat"/>
                <a:ea typeface="Montserrat"/>
                <a:cs typeface="Montserrat"/>
                <a:sym typeface="Montserrat"/>
              </a:rPr>
              <a:t> the error and we will user a method called backpropagation to do that.</a:t>
            </a:r>
            <a:endParaRPr b="1" sz="17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grpSp>
        <p:nvGrpSpPr>
          <p:cNvPr id="506" name="Google Shape;506;p47"/>
          <p:cNvGrpSpPr/>
          <p:nvPr/>
        </p:nvGrpSpPr>
        <p:grpSpPr>
          <a:xfrm>
            <a:off x="51" y="6714033"/>
            <a:ext cx="12192052" cy="144002"/>
            <a:chOff x="4115999" y="1098000"/>
            <a:chExt cx="3960001" cy="54000"/>
          </a:xfrm>
        </p:grpSpPr>
        <p:sp>
          <p:nvSpPr>
            <p:cNvPr id="507" name="Google Shape;507;p47"/>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508" name="Google Shape;508;p47"/>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509" name="Google Shape;509;p47"/>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0" name="Google Shape;510;p47"/>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BACKPROPAGATION</a:t>
            </a:r>
            <a:endParaRPr sz="3200">
              <a:latin typeface="Montserrat"/>
              <a:ea typeface="Montserrat"/>
              <a:cs typeface="Montserrat"/>
              <a:sym typeface="Montserrat"/>
            </a:endParaRPr>
          </a:p>
        </p:txBody>
      </p:sp>
      <p:sp>
        <p:nvSpPr>
          <p:cNvPr id="511" name="Google Shape;511;p47"/>
          <p:cNvSpPr txBox="1"/>
          <p:nvPr/>
        </p:nvSpPr>
        <p:spPr>
          <a:xfrm>
            <a:off x="477075" y="1263650"/>
            <a:ext cx="11238000" cy="26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Montserrat"/>
                <a:ea typeface="Montserrat"/>
                <a:cs typeface="Montserrat"/>
                <a:sym typeface="Montserrat"/>
              </a:rPr>
              <a:t>Big picture steps:</a:t>
            </a:r>
            <a:endParaRPr b="1"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Do a feedforward operation.</a:t>
            </a:r>
            <a:endParaRPr sz="1700">
              <a:highlight>
                <a:srgbClr val="FFFFFF"/>
              </a:highlight>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Comparing the output of the model with the desired output.</a:t>
            </a:r>
            <a:endParaRPr sz="1700">
              <a:highlight>
                <a:srgbClr val="FFFFFF"/>
              </a:highlight>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Calculating the error.</a:t>
            </a:r>
            <a:endParaRPr sz="1700">
              <a:highlight>
                <a:srgbClr val="FFFFFF"/>
              </a:highlight>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Running the feedforward operation backwards (backpropagation) to spread the error to each of the weights.</a:t>
            </a:r>
            <a:endParaRPr sz="1700">
              <a:highlight>
                <a:srgbClr val="FFFFFF"/>
              </a:highlight>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Use this to update the weights, and get a better model.</a:t>
            </a:r>
            <a:endParaRPr sz="1700">
              <a:highlight>
                <a:srgbClr val="FFFFFF"/>
              </a:highlight>
              <a:latin typeface="Montserrat"/>
              <a:ea typeface="Montserrat"/>
              <a:cs typeface="Montserrat"/>
              <a:sym typeface="Montserrat"/>
            </a:endParaRPr>
          </a:p>
          <a:p>
            <a:pPr indent="-336550" lvl="0" marL="457200" rtl="0" algn="l">
              <a:lnSpc>
                <a:spcPct val="170000"/>
              </a:lnSpc>
              <a:spcBef>
                <a:spcPts val="0"/>
              </a:spcBef>
              <a:spcAft>
                <a:spcPts val="0"/>
              </a:spcAft>
              <a:buClr>
                <a:srgbClr val="000000"/>
              </a:buClr>
              <a:buSzPts val="1700"/>
              <a:buFont typeface="Montserrat"/>
              <a:buChar char="●"/>
            </a:pPr>
            <a:r>
              <a:rPr lang="en-US" sz="1700">
                <a:highlight>
                  <a:srgbClr val="FFFFFF"/>
                </a:highlight>
                <a:latin typeface="Montserrat"/>
                <a:ea typeface="Montserrat"/>
                <a:cs typeface="Montserrat"/>
                <a:sym typeface="Montserrat"/>
              </a:rPr>
              <a:t>Continue this until we have a model that is good.</a:t>
            </a:r>
            <a:endParaRPr sz="1700">
              <a:highlight>
                <a:srgbClr val="FFFFFF"/>
              </a:highlight>
              <a:latin typeface="Montserrat"/>
              <a:ea typeface="Montserrat"/>
              <a:cs typeface="Montserrat"/>
              <a:sym typeface="Montserrat"/>
            </a:endParaRPr>
          </a:p>
          <a:p>
            <a:pPr indent="0" lvl="0" marL="0" rtl="0" algn="l">
              <a:spcBef>
                <a:spcPts val="2200"/>
              </a:spcBef>
              <a:spcAft>
                <a:spcPts val="0"/>
              </a:spcAft>
              <a:buNone/>
            </a:pPr>
            <a:r>
              <a:rPr lang="en-US" sz="1700">
                <a:latin typeface="Montserrat"/>
                <a:ea typeface="Montserrat"/>
                <a:cs typeface="Montserrat"/>
                <a:sym typeface="Montserrat"/>
              </a:rPr>
              <a:t> </a:t>
            </a:r>
            <a:endParaRPr sz="17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grpSp>
        <p:nvGrpSpPr>
          <p:cNvPr id="517" name="Google Shape;517;p48"/>
          <p:cNvGrpSpPr/>
          <p:nvPr/>
        </p:nvGrpSpPr>
        <p:grpSpPr>
          <a:xfrm>
            <a:off x="51" y="6714033"/>
            <a:ext cx="12192052" cy="144002"/>
            <a:chOff x="4115999" y="1098000"/>
            <a:chExt cx="3960001" cy="54000"/>
          </a:xfrm>
        </p:grpSpPr>
        <p:sp>
          <p:nvSpPr>
            <p:cNvPr id="518" name="Google Shape;518;p48"/>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519" name="Google Shape;519;p48"/>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520" name="Google Shape;520;p48"/>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21" name="Google Shape;521;p48"/>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BACKPROPAGATION</a:t>
            </a:r>
            <a:endParaRPr sz="3200">
              <a:latin typeface="Montserrat"/>
              <a:ea typeface="Montserrat"/>
              <a:cs typeface="Montserrat"/>
              <a:sym typeface="Montserrat"/>
            </a:endParaRPr>
          </a:p>
        </p:txBody>
      </p:sp>
      <p:sp>
        <p:nvSpPr>
          <p:cNvPr id="522" name="Google Shape;522;p48"/>
          <p:cNvSpPr txBox="1"/>
          <p:nvPr/>
        </p:nvSpPr>
        <p:spPr>
          <a:xfrm>
            <a:off x="617475" y="1248100"/>
            <a:ext cx="11219700" cy="4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latin typeface="Montserrat"/>
                <a:ea typeface="Montserrat"/>
                <a:cs typeface="Montserrat"/>
                <a:sym typeface="Montserrat"/>
              </a:rPr>
              <a:t>Backpropagation</a:t>
            </a:r>
            <a:r>
              <a:rPr lang="en-US" sz="1700">
                <a:latin typeface="Montserrat"/>
                <a:ea typeface="Montserrat"/>
                <a:cs typeface="Montserrat"/>
                <a:sym typeface="Montserrat"/>
              </a:rPr>
              <a:t> is the optimization of the neural network and it is simply optimizing the error function to get its minimum.</a:t>
            </a:r>
            <a:endParaRPr sz="1700">
              <a:latin typeface="Montserrat"/>
              <a:ea typeface="Montserrat"/>
              <a:cs typeface="Montserrat"/>
              <a:sym typeface="Montserrat"/>
            </a:endParaRPr>
          </a:p>
        </p:txBody>
      </p:sp>
      <p:pic>
        <p:nvPicPr>
          <p:cNvPr id="523" name="Google Shape;523;p48"/>
          <p:cNvPicPr preferRelativeResize="0"/>
          <p:nvPr/>
        </p:nvPicPr>
        <p:blipFill rotWithShape="1">
          <a:blip r:embed="rId3">
            <a:alphaModFix/>
          </a:blip>
          <a:srcRect b="5958" l="27153" r="9743" t="22510"/>
          <a:stretch/>
        </p:blipFill>
        <p:spPr>
          <a:xfrm>
            <a:off x="6415450" y="2740500"/>
            <a:ext cx="5303576" cy="3381750"/>
          </a:xfrm>
          <a:prstGeom prst="rect">
            <a:avLst/>
          </a:prstGeom>
          <a:noFill/>
          <a:ln>
            <a:noFill/>
          </a:ln>
        </p:spPr>
      </p:pic>
      <p:sp>
        <p:nvSpPr>
          <p:cNvPr id="524" name="Google Shape;524;p48"/>
          <p:cNvSpPr txBox="1"/>
          <p:nvPr/>
        </p:nvSpPr>
        <p:spPr>
          <a:xfrm>
            <a:off x="364950" y="2936875"/>
            <a:ext cx="5888700" cy="3040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700">
                <a:latin typeface="Montserrat"/>
                <a:ea typeface="Montserrat"/>
                <a:cs typeface="Montserrat"/>
                <a:sym typeface="Montserrat"/>
              </a:rPr>
              <a:t>Thinking of that </a:t>
            </a:r>
            <a:r>
              <a:rPr lang="en-US" sz="1700">
                <a:latin typeface="Montserrat"/>
                <a:ea typeface="Montserrat"/>
                <a:cs typeface="Montserrat"/>
                <a:sym typeface="Montserrat"/>
              </a:rPr>
              <a:t>mountain</a:t>
            </a:r>
            <a:r>
              <a:rPr lang="en-US" sz="1700">
                <a:latin typeface="Montserrat"/>
                <a:ea typeface="Montserrat"/>
                <a:cs typeface="Montserrat"/>
                <a:sym typeface="Montserrat"/>
              </a:rPr>
              <a:t> as out Error function plotted, then from the top of it, reaching the bottom of the </a:t>
            </a:r>
            <a:r>
              <a:rPr lang="en-US" sz="1700">
                <a:latin typeface="Montserrat"/>
                <a:ea typeface="Montserrat"/>
                <a:cs typeface="Montserrat"/>
                <a:sym typeface="Montserrat"/>
              </a:rPr>
              <a:t>mountain</a:t>
            </a:r>
            <a:r>
              <a:rPr lang="en-US" sz="1700">
                <a:latin typeface="Montserrat"/>
                <a:ea typeface="Montserrat"/>
                <a:cs typeface="Montserrat"/>
                <a:sym typeface="Montserrat"/>
              </a:rPr>
              <a:t> (the steeps point of the mountinue) </a:t>
            </a:r>
            <a:r>
              <a:rPr lang="en-US" sz="1700">
                <a:latin typeface="Montserrat"/>
                <a:ea typeface="Montserrat"/>
                <a:cs typeface="Montserrat"/>
                <a:sym typeface="Montserrat"/>
              </a:rPr>
              <a:t>is our goal</a:t>
            </a:r>
            <a:r>
              <a:rPr lang="en-US" sz="1700">
                <a:latin typeface="Montserrat"/>
                <a:ea typeface="Montserrat"/>
                <a:cs typeface="Montserrat"/>
                <a:sym typeface="Montserrat"/>
              </a:rPr>
              <a:t> and the way to do that is by looking around us each time and </a:t>
            </a:r>
            <a:r>
              <a:rPr lang="en-US" sz="1700">
                <a:latin typeface="Montserrat"/>
                <a:ea typeface="Montserrat"/>
                <a:cs typeface="Montserrat"/>
                <a:sym typeface="Montserrat"/>
              </a:rPr>
              <a:t>finding</a:t>
            </a:r>
            <a:r>
              <a:rPr lang="en-US" sz="1700">
                <a:latin typeface="Montserrat"/>
                <a:ea typeface="Montserrat"/>
                <a:cs typeface="Montserrat"/>
                <a:sym typeface="Montserrat"/>
              </a:rPr>
              <a:t> the next steeps point (min error). So, we can find the best </a:t>
            </a:r>
            <a:r>
              <a:rPr lang="en-US" sz="1700">
                <a:highlight>
                  <a:srgbClr val="FFFFFF"/>
                </a:highlight>
                <a:latin typeface="Montserrat"/>
                <a:ea typeface="Montserrat"/>
                <a:cs typeface="Montserrat"/>
                <a:sym typeface="Montserrat"/>
              </a:rPr>
              <a:t>direction by calculating the </a:t>
            </a:r>
            <a:r>
              <a:rPr i="1" lang="en-US" sz="1700">
                <a:highlight>
                  <a:srgbClr val="FFFFFF"/>
                </a:highlight>
                <a:latin typeface="Montserrat"/>
                <a:ea typeface="Montserrat"/>
                <a:cs typeface="Montserrat"/>
                <a:sym typeface="Montserrat"/>
              </a:rPr>
              <a:t>gradient</a:t>
            </a:r>
            <a:r>
              <a:rPr lang="en-US" sz="1700">
                <a:highlight>
                  <a:srgbClr val="FFFFFF"/>
                </a:highlight>
                <a:latin typeface="Montserrat"/>
                <a:ea typeface="Montserrat"/>
                <a:cs typeface="Montserrat"/>
                <a:sym typeface="Montserrat"/>
              </a:rPr>
              <a:t> of the squared error function</a:t>
            </a:r>
            <a:endParaRPr sz="17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grpSp>
        <p:nvGrpSpPr>
          <p:cNvPr id="530" name="Google Shape;530;p49"/>
          <p:cNvGrpSpPr/>
          <p:nvPr/>
        </p:nvGrpSpPr>
        <p:grpSpPr>
          <a:xfrm>
            <a:off x="51" y="6714033"/>
            <a:ext cx="12192052" cy="144002"/>
            <a:chOff x="4115999" y="1098000"/>
            <a:chExt cx="3960001" cy="54000"/>
          </a:xfrm>
        </p:grpSpPr>
        <p:sp>
          <p:nvSpPr>
            <p:cNvPr id="531" name="Google Shape;531;p49"/>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532" name="Google Shape;532;p49"/>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533" name="Google Shape;533;p49"/>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4" name="Google Shape;534;p49"/>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BACKPROPAGATION WITH </a:t>
            </a:r>
            <a:r>
              <a:rPr lang="en-US" sz="3200">
                <a:solidFill>
                  <a:schemeClr val="dk1"/>
                </a:solidFill>
                <a:latin typeface="Montserrat"/>
                <a:ea typeface="Montserrat"/>
                <a:cs typeface="Montserrat"/>
                <a:sym typeface="Montserrat"/>
              </a:rPr>
              <a:t>GRADIENT</a:t>
            </a:r>
            <a:r>
              <a:rPr lang="en-US" sz="3200">
                <a:solidFill>
                  <a:schemeClr val="dk1"/>
                </a:solidFill>
                <a:latin typeface="Montserrat"/>
                <a:ea typeface="Montserrat"/>
                <a:cs typeface="Montserrat"/>
                <a:sym typeface="Montserrat"/>
              </a:rPr>
              <a:t> DESCENT</a:t>
            </a:r>
            <a:endParaRPr sz="3200">
              <a:latin typeface="Montserrat"/>
              <a:ea typeface="Montserrat"/>
              <a:cs typeface="Montserrat"/>
              <a:sym typeface="Montserrat"/>
            </a:endParaRPr>
          </a:p>
        </p:txBody>
      </p:sp>
      <p:sp>
        <p:nvSpPr>
          <p:cNvPr id="535" name="Google Shape;535;p49"/>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latin typeface="Calibri"/>
                <a:ea typeface="Calibri"/>
                <a:cs typeface="Calibri"/>
                <a:sym typeface="Calibri"/>
              </a:rPr>
              <a:t>Gradient descent</a:t>
            </a:r>
            <a:r>
              <a:rPr lang="en-US" sz="1700">
                <a:latin typeface="Calibri"/>
                <a:ea typeface="Calibri"/>
                <a:cs typeface="Calibri"/>
                <a:sym typeface="Calibri"/>
              </a:rPr>
              <a:t> is an optimization </a:t>
            </a:r>
            <a:r>
              <a:rPr lang="en-US" sz="1700">
                <a:latin typeface="Calibri"/>
                <a:ea typeface="Calibri"/>
                <a:cs typeface="Calibri"/>
                <a:sym typeface="Calibri"/>
              </a:rPr>
              <a:t>algorithm</a:t>
            </a:r>
            <a:r>
              <a:rPr lang="en-US" sz="1700">
                <a:latin typeface="Calibri"/>
                <a:ea typeface="Calibri"/>
                <a:cs typeface="Calibri"/>
                <a:sym typeface="Calibri"/>
              </a:rPr>
              <a:t> that </a:t>
            </a:r>
            <a:r>
              <a:rPr lang="en-US" sz="1700">
                <a:latin typeface="Calibri"/>
                <a:ea typeface="Calibri"/>
                <a:cs typeface="Calibri"/>
                <a:sym typeface="Calibri"/>
              </a:rPr>
              <a:t>minimizes</a:t>
            </a:r>
            <a:r>
              <a:rPr lang="en-US" sz="1700">
                <a:latin typeface="Calibri"/>
                <a:ea typeface="Calibri"/>
                <a:cs typeface="Calibri"/>
                <a:sym typeface="Calibri"/>
              </a:rPr>
              <a:t> the error of each weight in our network to improve the results.</a:t>
            </a:r>
            <a:endParaRPr sz="1700">
              <a:latin typeface="Calibri"/>
              <a:ea typeface="Calibri"/>
              <a:cs typeface="Calibri"/>
              <a:sym typeface="Calibri"/>
            </a:endParaRPr>
          </a:p>
        </p:txBody>
      </p:sp>
      <p:pic>
        <p:nvPicPr>
          <p:cNvPr id="536" name="Google Shape;536;p49"/>
          <p:cNvPicPr preferRelativeResize="0"/>
          <p:nvPr/>
        </p:nvPicPr>
        <p:blipFill rotWithShape="1">
          <a:blip r:embed="rId3">
            <a:alphaModFix/>
          </a:blip>
          <a:srcRect b="0" l="0" r="0" t="23937"/>
          <a:stretch/>
        </p:blipFill>
        <p:spPr>
          <a:xfrm>
            <a:off x="1571300" y="2180538"/>
            <a:ext cx="8295276" cy="3549051"/>
          </a:xfrm>
          <a:prstGeom prst="rect">
            <a:avLst/>
          </a:prstGeom>
          <a:noFill/>
          <a:ln>
            <a:noFill/>
          </a:ln>
        </p:spPr>
      </p:pic>
      <p:sp>
        <p:nvSpPr>
          <p:cNvPr id="537" name="Google Shape;537;p49"/>
          <p:cNvSpPr txBox="1"/>
          <p:nvPr/>
        </p:nvSpPr>
        <p:spPr>
          <a:xfrm>
            <a:off x="446700" y="5859525"/>
            <a:ext cx="11035800" cy="7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As shown, the error function is a function of each weight, so we need to get the partial </a:t>
            </a:r>
            <a:r>
              <a:rPr lang="en-US">
                <a:latin typeface="Calibri"/>
                <a:ea typeface="Calibri"/>
                <a:cs typeface="Calibri"/>
                <a:sym typeface="Calibri"/>
              </a:rPr>
              <a:t>derivative</a:t>
            </a:r>
            <a:r>
              <a:rPr lang="en-US">
                <a:latin typeface="Calibri"/>
                <a:ea typeface="Calibri"/>
                <a:cs typeface="Calibri"/>
                <a:sym typeface="Calibri"/>
              </a:rPr>
              <a:t> of the error function </a:t>
            </a:r>
            <a:r>
              <a:rPr lang="en-US">
                <a:latin typeface="Calibri"/>
                <a:ea typeface="Calibri"/>
                <a:cs typeface="Calibri"/>
                <a:sym typeface="Calibri"/>
              </a:rPr>
              <a:t>corresponding</a:t>
            </a:r>
            <a:r>
              <a:rPr lang="en-US">
                <a:latin typeface="Calibri"/>
                <a:ea typeface="Calibri"/>
                <a:cs typeface="Calibri"/>
                <a:sym typeface="Calibri"/>
              </a:rPr>
              <a:t> to each weight to reach the </a:t>
            </a:r>
            <a:r>
              <a:rPr lang="en-US">
                <a:latin typeface="Calibri"/>
                <a:ea typeface="Calibri"/>
                <a:cs typeface="Calibri"/>
                <a:sym typeface="Calibri"/>
              </a:rPr>
              <a:t>minimum</a:t>
            </a:r>
            <a:r>
              <a:rPr lang="en-US">
                <a:latin typeface="Calibri"/>
                <a:ea typeface="Calibri"/>
                <a:cs typeface="Calibri"/>
                <a:sym typeface="Calibri"/>
              </a:rPr>
              <a:t> of the error at that weight. </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0"/>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4" name="Google Shape;544;p50"/>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CHAIN RULE</a:t>
            </a:r>
            <a:endParaRPr sz="3200">
              <a:latin typeface="Montserrat"/>
              <a:ea typeface="Montserrat"/>
              <a:cs typeface="Montserrat"/>
              <a:sym typeface="Montserrat"/>
            </a:endParaRPr>
          </a:p>
        </p:txBody>
      </p:sp>
      <p:sp>
        <p:nvSpPr>
          <p:cNvPr id="545" name="Google Shape;545;p50"/>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sp>
        <p:nvSpPr>
          <p:cNvPr id="546" name="Google Shape;546;p50"/>
          <p:cNvSpPr txBox="1"/>
          <p:nvPr/>
        </p:nvSpPr>
        <p:spPr>
          <a:xfrm>
            <a:off x="782375" y="5091875"/>
            <a:ext cx="10930800" cy="7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Our error function is a </a:t>
            </a:r>
            <a:r>
              <a:rPr lang="en-US" sz="1700">
                <a:latin typeface="Calibri"/>
                <a:ea typeface="Calibri"/>
                <a:cs typeface="Calibri"/>
                <a:sym typeface="Calibri"/>
              </a:rPr>
              <a:t>function</a:t>
            </a:r>
            <a:r>
              <a:rPr lang="en-US" sz="1700">
                <a:latin typeface="Calibri"/>
                <a:ea typeface="Calibri"/>
                <a:cs typeface="Calibri"/>
                <a:sym typeface="Calibri"/>
              </a:rPr>
              <a:t> of y_output, and our y_output is a function of h, and our h is a function of the weight. So, to get the partial </a:t>
            </a:r>
            <a:r>
              <a:rPr lang="en-US" sz="1700">
                <a:latin typeface="Calibri"/>
                <a:ea typeface="Calibri"/>
                <a:cs typeface="Calibri"/>
                <a:sym typeface="Calibri"/>
              </a:rPr>
              <a:t>derivative</a:t>
            </a:r>
            <a:r>
              <a:rPr lang="en-US" sz="1700">
                <a:latin typeface="Calibri"/>
                <a:ea typeface="Calibri"/>
                <a:cs typeface="Calibri"/>
                <a:sym typeface="Calibri"/>
              </a:rPr>
              <a:t> of the error function </a:t>
            </a:r>
            <a:r>
              <a:rPr lang="en-US" sz="1700">
                <a:latin typeface="Calibri"/>
                <a:ea typeface="Calibri"/>
                <a:cs typeface="Calibri"/>
                <a:sym typeface="Calibri"/>
              </a:rPr>
              <a:t>corresponding</a:t>
            </a:r>
            <a:r>
              <a:rPr lang="en-US" sz="1700">
                <a:latin typeface="Calibri"/>
                <a:ea typeface="Calibri"/>
                <a:cs typeface="Calibri"/>
                <a:sym typeface="Calibri"/>
              </a:rPr>
              <a:t> to the weight, we need to use the chain rule.</a:t>
            </a:r>
            <a:endParaRPr sz="1700">
              <a:latin typeface="Calibri"/>
              <a:ea typeface="Calibri"/>
              <a:cs typeface="Calibri"/>
              <a:sym typeface="Calibri"/>
            </a:endParaRPr>
          </a:p>
        </p:txBody>
      </p:sp>
      <p:pic>
        <p:nvPicPr>
          <p:cNvPr id="547" name="Google Shape;547;p50"/>
          <p:cNvPicPr preferRelativeResize="0"/>
          <p:nvPr/>
        </p:nvPicPr>
        <p:blipFill rotWithShape="1">
          <a:blip r:embed="rId3">
            <a:alphaModFix/>
          </a:blip>
          <a:srcRect b="14202" l="0" r="52687" t="28989"/>
          <a:stretch/>
        </p:blipFill>
        <p:spPr>
          <a:xfrm>
            <a:off x="4105025" y="1584750"/>
            <a:ext cx="4601624" cy="2928125"/>
          </a:xfrm>
          <a:prstGeom prst="rect">
            <a:avLst/>
          </a:prstGeom>
          <a:noFill/>
          <a:ln>
            <a:noFill/>
          </a:ln>
        </p:spPr>
      </p:pic>
      <p:sp>
        <p:nvSpPr>
          <p:cNvPr id="548" name="Google Shape;548;p50"/>
          <p:cNvSpPr txBox="1"/>
          <p:nvPr/>
        </p:nvSpPr>
        <p:spPr>
          <a:xfrm>
            <a:off x="3485350" y="1005738"/>
            <a:ext cx="51018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a:latin typeface="Calibri"/>
                <a:ea typeface="Calibri"/>
                <a:cs typeface="Calibri"/>
                <a:sym typeface="Calibri"/>
              </a:rPr>
              <a:t>Update the value of w1 </a:t>
            </a:r>
            <a:endParaRPr i="1">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53" name="Shape 553"/>
        <p:cNvGrpSpPr/>
        <p:nvPr/>
      </p:nvGrpSpPr>
      <p:grpSpPr>
        <a:xfrm>
          <a:off x="0" y="0"/>
          <a:ext cx="0" cy="0"/>
          <a:chOff x="0" y="0"/>
          <a:chExt cx="0" cy="0"/>
        </a:xfrm>
      </p:grpSpPr>
      <p:sp>
        <p:nvSpPr>
          <p:cNvPr id="554" name="Google Shape;554;p51"/>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5" name="Google Shape;555;p51"/>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CHAIN RULE APPLIED</a:t>
            </a:r>
            <a:endParaRPr sz="3200">
              <a:latin typeface="Montserrat"/>
              <a:ea typeface="Montserrat"/>
              <a:cs typeface="Montserrat"/>
              <a:sym typeface="Montserrat"/>
            </a:endParaRPr>
          </a:p>
        </p:txBody>
      </p:sp>
      <p:sp>
        <p:nvSpPr>
          <p:cNvPr id="556" name="Google Shape;556;p51"/>
          <p:cNvSpPr txBox="1"/>
          <p:nvPr/>
        </p:nvSpPr>
        <p:spPr>
          <a:xfrm>
            <a:off x="670775" y="1313775"/>
            <a:ext cx="60558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pic>
        <p:nvPicPr>
          <p:cNvPr id="557" name="Google Shape;557;p51"/>
          <p:cNvPicPr preferRelativeResize="0"/>
          <p:nvPr/>
        </p:nvPicPr>
        <p:blipFill rotWithShape="1">
          <a:blip r:embed="rId3">
            <a:alphaModFix/>
          </a:blip>
          <a:srcRect b="28972" l="13241" r="54937" t="32170"/>
          <a:stretch/>
        </p:blipFill>
        <p:spPr>
          <a:xfrm>
            <a:off x="47875" y="1014225"/>
            <a:ext cx="5522600" cy="2745851"/>
          </a:xfrm>
          <a:prstGeom prst="rect">
            <a:avLst/>
          </a:prstGeom>
          <a:noFill/>
          <a:ln>
            <a:noFill/>
          </a:ln>
        </p:spPr>
      </p:pic>
      <p:sp>
        <p:nvSpPr>
          <p:cNvPr id="558" name="Google Shape;558;p51"/>
          <p:cNvSpPr txBox="1"/>
          <p:nvPr/>
        </p:nvSpPr>
        <p:spPr>
          <a:xfrm>
            <a:off x="7357250" y="1195550"/>
            <a:ext cx="4086600" cy="31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4959AA"/>
                </a:solidFill>
                <a:latin typeface="Calibri"/>
                <a:ea typeface="Calibri"/>
                <a:cs typeface="Calibri"/>
                <a:sym typeface="Calibri"/>
              </a:rPr>
              <a:t>Note</a:t>
            </a:r>
            <a:endParaRPr b="1" sz="2000">
              <a:solidFill>
                <a:srgbClr val="4959AA"/>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559" name="Google Shape;559;p51"/>
          <p:cNvPicPr preferRelativeResize="0"/>
          <p:nvPr/>
        </p:nvPicPr>
        <p:blipFill rotWithShape="1">
          <a:blip r:embed="rId4">
            <a:alphaModFix/>
          </a:blip>
          <a:srcRect b="19780" l="12016" r="13804" t="42383"/>
          <a:stretch/>
        </p:blipFill>
        <p:spPr>
          <a:xfrm>
            <a:off x="-52125" y="3643275"/>
            <a:ext cx="10518048" cy="3017651"/>
          </a:xfrm>
          <a:prstGeom prst="rect">
            <a:avLst/>
          </a:prstGeom>
          <a:noFill/>
          <a:ln>
            <a:noFill/>
          </a:ln>
        </p:spPr>
      </p:pic>
      <p:pic>
        <p:nvPicPr>
          <p:cNvPr id="560" name="Google Shape;560;p51"/>
          <p:cNvPicPr preferRelativeResize="0"/>
          <p:nvPr/>
        </p:nvPicPr>
        <p:blipFill rotWithShape="1">
          <a:blip r:embed="rId5">
            <a:alphaModFix/>
          </a:blip>
          <a:srcRect b="21650" l="18558" r="54312" t="39652"/>
          <a:stretch/>
        </p:blipFill>
        <p:spPr>
          <a:xfrm>
            <a:off x="6608000" y="1666000"/>
            <a:ext cx="5522600" cy="3795644"/>
          </a:xfrm>
          <a:prstGeom prst="rect">
            <a:avLst/>
          </a:prstGeom>
          <a:noFill/>
          <a:ln>
            <a:noFill/>
          </a:ln>
        </p:spPr>
      </p:pic>
      <p:sp>
        <p:nvSpPr>
          <p:cNvPr id="561" name="Google Shape;561;p51"/>
          <p:cNvSpPr txBox="1"/>
          <p:nvPr/>
        </p:nvSpPr>
        <p:spPr>
          <a:xfrm>
            <a:off x="7081350" y="1196100"/>
            <a:ext cx="4743300" cy="4265700"/>
          </a:xfrm>
          <a:prstGeom prst="rect">
            <a:avLst/>
          </a:prstGeom>
          <a:noFill/>
          <a:ln cap="flat" cmpd="sng" w="28575">
            <a:solidFill>
              <a:srgbClr val="4959A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52"/>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8" name="Google Shape;568;p52"/>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UPDATING THE WEIGHTS</a:t>
            </a:r>
            <a:endParaRPr sz="3200">
              <a:latin typeface="Montserrat"/>
              <a:ea typeface="Montserrat"/>
              <a:cs typeface="Montserrat"/>
              <a:sym typeface="Montserrat"/>
            </a:endParaRPr>
          </a:p>
        </p:txBody>
      </p:sp>
      <p:sp>
        <p:nvSpPr>
          <p:cNvPr id="569" name="Google Shape;569;p52"/>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pic>
        <p:nvPicPr>
          <p:cNvPr id="570" name="Google Shape;570;p52"/>
          <p:cNvPicPr preferRelativeResize="0"/>
          <p:nvPr/>
        </p:nvPicPr>
        <p:blipFill>
          <a:blip r:embed="rId3">
            <a:alphaModFix/>
          </a:blip>
          <a:stretch>
            <a:fillRect/>
          </a:stretch>
        </p:blipFill>
        <p:spPr>
          <a:xfrm>
            <a:off x="1137750" y="1005750"/>
            <a:ext cx="9740476" cy="4465825"/>
          </a:xfrm>
          <a:prstGeom prst="rect">
            <a:avLst/>
          </a:prstGeom>
          <a:noFill/>
          <a:ln>
            <a:noFill/>
          </a:ln>
        </p:spPr>
      </p:pic>
      <p:sp>
        <p:nvSpPr>
          <p:cNvPr id="571" name="Google Shape;571;p52"/>
          <p:cNvSpPr txBox="1"/>
          <p:nvPr/>
        </p:nvSpPr>
        <p:spPr>
          <a:xfrm>
            <a:off x="519000" y="5568825"/>
            <a:ext cx="11502300" cy="11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So, we update each weight with the </a:t>
            </a:r>
            <a:r>
              <a:rPr lang="en-US" sz="1700">
                <a:latin typeface="Calibri"/>
                <a:ea typeface="Calibri"/>
                <a:cs typeface="Calibri"/>
                <a:sym typeface="Calibri"/>
              </a:rPr>
              <a:t>negative</a:t>
            </a:r>
            <a:r>
              <a:rPr lang="en-US" sz="1700">
                <a:latin typeface="Calibri"/>
                <a:ea typeface="Calibri"/>
                <a:cs typeface="Calibri"/>
                <a:sym typeface="Calibri"/>
              </a:rPr>
              <a:t> value of the gradient which points towards the </a:t>
            </a:r>
            <a:r>
              <a:rPr lang="en-US" sz="1700">
                <a:latin typeface="Calibri"/>
                <a:ea typeface="Calibri"/>
                <a:cs typeface="Calibri"/>
                <a:sym typeface="Calibri"/>
              </a:rPr>
              <a:t>minimum</a:t>
            </a:r>
            <a:r>
              <a:rPr lang="en-US" sz="1700">
                <a:latin typeface="Calibri"/>
                <a:ea typeface="Calibri"/>
                <a:cs typeface="Calibri"/>
                <a:sym typeface="Calibri"/>
              </a:rPr>
              <a:t> multiplied by the learning rate (a length) that determines the step we take each time we update to reach the </a:t>
            </a:r>
            <a:r>
              <a:rPr lang="en-US" sz="1700">
                <a:latin typeface="Calibri"/>
                <a:ea typeface="Calibri"/>
                <a:cs typeface="Calibri"/>
                <a:sym typeface="Calibri"/>
              </a:rPr>
              <a:t>minimum</a:t>
            </a:r>
            <a:r>
              <a:rPr lang="en-US" sz="1700">
                <a:latin typeface="Calibri"/>
                <a:ea typeface="Calibri"/>
                <a:cs typeface="Calibri"/>
                <a:sym typeface="Calibri"/>
              </a:rPr>
              <a:t>. </a:t>
            </a:r>
            <a:endParaRPr sz="1700">
              <a:latin typeface="Calibri"/>
              <a:ea typeface="Calibri"/>
              <a:cs typeface="Calibri"/>
              <a:sym typeface="Calibri"/>
            </a:endParaRPr>
          </a:p>
          <a:p>
            <a:pPr indent="0" lvl="0" marL="0" rtl="0" algn="l">
              <a:spcBef>
                <a:spcPts val="0"/>
              </a:spcBef>
              <a:spcAft>
                <a:spcPts val="0"/>
              </a:spcAft>
              <a:buNone/>
            </a:pPr>
            <a:r>
              <a:rPr lang="en-US" sz="1700">
                <a:latin typeface="Calibri"/>
                <a:ea typeface="Calibri"/>
                <a:cs typeface="Calibri"/>
                <a:sym typeface="Calibri"/>
              </a:rPr>
              <a:t>The </a:t>
            </a:r>
            <a:r>
              <a:rPr lang="en-US" sz="1700">
                <a:solidFill>
                  <a:schemeClr val="dk1"/>
                </a:solidFill>
                <a:latin typeface="Calibri"/>
                <a:ea typeface="Calibri"/>
                <a:cs typeface="Calibri"/>
                <a:sym typeface="Calibri"/>
              </a:rPr>
              <a:t>value of </a:t>
            </a:r>
            <a:r>
              <a:rPr b="1" lang="en-US" sz="1700">
                <a:latin typeface="Calibri"/>
                <a:ea typeface="Calibri"/>
                <a:cs typeface="Calibri"/>
                <a:sym typeface="Calibri"/>
              </a:rPr>
              <a:t>learning rate</a:t>
            </a:r>
            <a:r>
              <a:rPr lang="en-US" sz="1700">
                <a:latin typeface="Calibri"/>
                <a:ea typeface="Calibri"/>
                <a:cs typeface="Calibri"/>
                <a:sym typeface="Calibri"/>
              </a:rPr>
              <a:t> shouldn’t be:    1- too big because we won’t saturate in the global or local </a:t>
            </a:r>
            <a:r>
              <a:rPr lang="en-US" sz="1700">
                <a:latin typeface="Calibri"/>
                <a:ea typeface="Calibri"/>
                <a:cs typeface="Calibri"/>
                <a:sym typeface="Calibri"/>
              </a:rPr>
              <a:t>minimum</a:t>
            </a:r>
            <a:endParaRPr sz="1700">
              <a:latin typeface="Calibri"/>
              <a:ea typeface="Calibri"/>
              <a:cs typeface="Calibri"/>
              <a:sym typeface="Calibri"/>
            </a:endParaRPr>
          </a:p>
          <a:p>
            <a:pPr indent="457200" lvl="0" marL="3200400" rtl="0" algn="l">
              <a:spcBef>
                <a:spcPts val="0"/>
              </a:spcBef>
              <a:spcAft>
                <a:spcPts val="0"/>
              </a:spcAft>
              <a:buNone/>
            </a:pPr>
            <a:r>
              <a:rPr lang="en-US" sz="1700">
                <a:latin typeface="Calibri"/>
                <a:ea typeface="Calibri"/>
                <a:cs typeface="Calibri"/>
                <a:sym typeface="Calibri"/>
              </a:rPr>
              <a:t>2- too small because it will make the process of reaching the minimum (</a:t>
            </a:r>
            <a:r>
              <a:rPr lang="en-US" sz="1700">
                <a:solidFill>
                  <a:schemeClr val="dk1"/>
                </a:solidFill>
                <a:highlight>
                  <a:srgbClr val="FFFFFF"/>
                </a:highlight>
                <a:latin typeface="Calibri"/>
                <a:ea typeface="Calibri"/>
                <a:cs typeface="Calibri"/>
                <a:sym typeface="Calibri"/>
              </a:rPr>
              <a:t>converge</a:t>
            </a:r>
            <a:r>
              <a:rPr lang="en-US" sz="1700">
                <a:latin typeface="Calibri"/>
                <a:ea typeface="Calibri"/>
                <a:cs typeface="Calibri"/>
                <a:sym typeface="Calibri"/>
              </a:rPr>
              <a:t>) slow. </a:t>
            </a:r>
            <a:endParaRPr sz="17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53"/>
          <p:cNvSpPr txBox="1"/>
          <p:nvPr/>
        </p:nvSpPr>
        <p:spPr>
          <a:xfrm>
            <a:off x="594575" y="2078425"/>
            <a:ext cx="11535900" cy="15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highlight>
                  <a:srgbClr val="FFFFFF"/>
                </a:highlight>
                <a:latin typeface="Calibri"/>
                <a:ea typeface="Calibri"/>
                <a:cs typeface="Calibri"/>
                <a:sym typeface="Calibri"/>
              </a:rPr>
              <a:t>A way of calculating a good learning</a:t>
            </a:r>
            <a:r>
              <a:rPr b="1" lang="en-US" sz="1800">
                <a:highlight>
                  <a:srgbClr val="FFFFFF"/>
                </a:highlight>
                <a:latin typeface="Calibri"/>
                <a:ea typeface="Calibri"/>
                <a:cs typeface="Calibri"/>
                <a:sym typeface="Calibri"/>
              </a:rPr>
              <a:t> rate</a:t>
            </a:r>
            <a:r>
              <a:rPr lang="en-US" sz="1800">
                <a:highlight>
                  <a:srgbClr val="FFFFFF"/>
                </a:highlight>
                <a:latin typeface="Calibri"/>
                <a:ea typeface="Calibri"/>
                <a:cs typeface="Calibri"/>
                <a:sym typeface="Calibri"/>
              </a:rPr>
              <a:t> is to choose </a:t>
            </a:r>
            <a:r>
              <a:rPr lang="en-US" sz="1800">
                <a:solidFill>
                  <a:schemeClr val="dk1"/>
                </a:solidFill>
                <a:highlight>
                  <a:srgbClr val="FFFFFF"/>
                </a:highlight>
                <a:latin typeface="Calibri"/>
                <a:ea typeface="Calibri"/>
                <a:cs typeface="Calibri"/>
                <a:sym typeface="Calibri"/>
              </a:rPr>
              <a:t>very low learning rate and increasing it (either linearly or exponentially) at each iteration of the traning. Then record the learning rate at each iteration and plot the learning rate (log scale) against the loss function and we can see that point where our loss stopped to decrease and started to increase. This point indicates optimal learning rate (in the example below the good learning rate is between 0.001 to 0.01)</a:t>
            </a:r>
            <a:endParaRPr sz="1800">
              <a:solidFill>
                <a:schemeClr val="dk1"/>
              </a:solidFill>
              <a:highlight>
                <a:srgbClr val="FFFFFF"/>
              </a:highlight>
              <a:latin typeface="Calibri"/>
              <a:ea typeface="Calibri"/>
              <a:cs typeface="Calibri"/>
              <a:sym typeface="Calibri"/>
            </a:endParaRPr>
          </a:p>
        </p:txBody>
      </p:sp>
      <p:sp>
        <p:nvSpPr>
          <p:cNvPr id="578" name="Google Shape;578;p53"/>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79" name="Google Shape;579;p53"/>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GOOD WAY TO CALC LEARNING RATE</a:t>
            </a:r>
            <a:endParaRPr sz="3200">
              <a:latin typeface="Montserrat"/>
              <a:ea typeface="Montserrat"/>
              <a:cs typeface="Montserrat"/>
              <a:sym typeface="Montserrat"/>
            </a:endParaRPr>
          </a:p>
        </p:txBody>
      </p:sp>
      <p:sp>
        <p:nvSpPr>
          <p:cNvPr id="580" name="Google Shape;580;p53"/>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sp>
        <p:nvSpPr>
          <p:cNvPr id="581" name="Google Shape;581;p53"/>
          <p:cNvSpPr txBox="1"/>
          <p:nvPr/>
        </p:nvSpPr>
        <p:spPr>
          <a:xfrm>
            <a:off x="519000" y="1196100"/>
            <a:ext cx="11154000" cy="9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highlight>
                  <a:srgbClr val="FFFFFF"/>
                </a:highlight>
                <a:latin typeface="Calibri"/>
                <a:ea typeface="Calibri"/>
                <a:cs typeface="Calibri"/>
                <a:sym typeface="Calibri"/>
              </a:rPr>
              <a:t>Learning rate</a:t>
            </a:r>
            <a:r>
              <a:rPr lang="en-US" sz="1800">
                <a:highlight>
                  <a:srgbClr val="FFFFFF"/>
                </a:highlight>
                <a:latin typeface="Calibri"/>
                <a:ea typeface="Calibri"/>
                <a:cs typeface="Calibri"/>
                <a:sym typeface="Calibri"/>
              </a:rPr>
              <a:t> is a hyper-parameter that controls how much we are adjusting the weights of our network with respect the loss gradient.</a:t>
            </a:r>
            <a:endParaRPr sz="1800">
              <a:highlight>
                <a:srgbClr val="FFFFFF"/>
              </a:highlight>
              <a:latin typeface="Calibri"/>
              <a:ea typeface="Calibri"/>
              <a:cs typeface="Calibri"/>
              <a:sym typeface="Calibri"/>
            </a:endParaRPr>
          </a:p>
        </p:txBody>
      </p:sp>
      <p:pic>
        <p:nvPicPr>
          <p:cNvPr id="582" name="Google Shape;582;p53"/>
          <p:cNvPicPr preferRelativeResize="0"/>
          <p:nvPr/>
        </p:nvPicPr>
        <p:blipFill rotWithShape="1">
          <a:blip r:embed="rId3">
            <a:alphaModFix/>
          </a:blip>
          <a:srcRect b="-3305" l="0" r="0" t="0"/>
          <a:stretch/>
        </p:blipFill>
        <p:spPr>
          <a:xfrm>
            <a:off x="594575" y="3318150"/>
            <a:ext cx="4955975" cy="3386950"/>
          </a:xfrm>
          <a:prstGeom prst="rect">
            <a:avLst/>
          </a:prstGeom>
          <a:noFill/>
          <a:ln>
            <a:noFill/>
          </a:ln>
        </p:spPr>
      </p:pic>
      <p:pic>
        <p:nvPicPr>
          <p:cNvPr id="583" name="Google Shape;583;p53"/>
          <p:cNvPicPr preferRelativeResize="0"/>
          <p:nvPr/>
        </p:nvPicPr>
        <p:blipFill>
          <a:blip r:embed="rId4">
            <a:alphaModFix/>
          </a:blip>
          <a:stretch>
            <a:fillRect/>
          </a:stretch>
        </p:blipFill>
        <p:spPr>
          <a:xfrm>
            <a:off x="6385025" y="3318150"/>
            <a:ext cx="5268400" cy="3218425"/>
          </a:xfrm>
          <a:prstGeom prst="rect">
            <a:avLst/>
          </a:prstGeom>
          <a:noFill/>
          <a:ln>
            <a:noFill/>
          </a:ln>
        </p:spPr>
      </p:pic>
      <p:sp>
        <p:nvSpPr>
          <p:cNvPr id="584" name="Google Shape;584;p53"/>
          <p:cNvSpPr txBox="1"/>
          <p:nvPr/>
        </p:nvSpPr>
        <p:spPr>
          <a:xfrm>
            <a:off x="1637000" y="5928300"/>
            <a:ext cx="4519500" cy="13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4200"/>
              </a:spcBef>
              <a:spcAft>
                <a:spcPts val="0"/>
              </a:spcAft>
              <a:buNone/>
            </a:pPr>
            <a:r>
              <a:rPr lang="en-US" sz="1200">
                <a:solidFill>
                  <a:srgbClr val="666666"/>
                </a:solidFill>
                <a:highlight>
                  <a:srgbClr val="FFFFFF"/>
                </a:highlight>
              </a:rPr>
              <a:t>Learning rate increases after each mini-batch</a:t>
            </a:r>
            <a:endParaRPr sz="1200">
              <a:solidFill>
                <a:srgbClr val="666666"/>
              </a:solidFill>
              <a:highlight>
                <a:srgbClr val="FFFFFF"/>
              </a:highlight>
            </a:endParaRPr>
          </a:p>
          <a:p>
            <a:pPr indent="0" lvl="0" marL="0" rtl="0" algn="l">
              <a:lnSpc>
                <a:spcPct val="115000"/>
              </a:lnSpc>
              <a:spcBef>
                <a:spcPts val="4200"/>
              </a:spcBef>
              <a:spcAft>
                <a:spcPts val="0"/>
              </a:spcAft>
              <a:buNone/>
            </a:pPr>
            <a:r>
              <a:t/>
            </a:r>
            <a:endParaRPr sz="1100">
              <a:solidFill>
                <a:schemeClr val="dk1"/>
              </a:solidFill>
              <a:highlight>
                <a:srgbClr val="FFFFFF"/>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54"/>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1" name="Google Shape;591;p54"/>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en-US" sz="3200">
                <a:solidFill>
                  <a:schemeClr val="dk1"/>
                </a:solidFill>
                <a:latin typeface="Montserrat"/>
                <a:ea typeface="Montserrat"/>
                <a:cs typeface="Montserrat"/>
                <a:sym typeface="Montserrat"/>
              </a:rPr>
              <a:t>LIMITATION OF CALCULUS</a:t>
            </a:r>
            <a:endParaRPr sz="3200">
              <a:latin typeface="Montserrat"/>
              <a:ea typeface="Montserrat"/>
              <a:cs typeface="Montserrat"/>
              <a:sym typeface="Montserrat"/>
            </a:endParaRPr>
          </a:p>
        </p:txBody>
      </p:sp>
      <p:sp>
        <p:nvSpPr>
          <p:cNvPr id="592" name="Google Shape;592;p54"/>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sp>
        <p:nvSpPr>
          <p:cNvPr id="593" name="Google Shape;593;p54"/>
          <p:cNvSpPr txBox="1"/>
          <p:nvPr/>
        </p:nvSpPr>
        <p:spPr>
          <a:xfrm>
            <a:off x="614850" y="1418900"/>
            <a:ext cx="110622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Sometimes, minimizing the loss becomes hard if we reach a saddle point like the one indicated in the graph because the gradient at this point is 0 which make is the effect of learning rate disappears and the weights values will be fixed.</a:t>
            </a:r>
            <a:endParaRPr sz="1700">
              <a:latin typeface="Calibri"/>
              <a:ea typeface="Calibri"/>
              <a:cs typeface="Calibri"/>
              <a:sym typeface="Calibri"/>
            </a:endParaRPr>
          </a:p>
        </p:txBody>
      </p:sp>
      <p:pic>
        <p:nvPicPr>
          <p:cNvPr id="594" name="Google Shape;594;p54"/>
          <p:cNvPicPr preferRelativeResize="0"/>
          <p:nvPr/>
        </p:nvPicPr>
        <p:blipFill>
          <a:blip r:embed="rId3">
            <a:alphaModFix/>
          </a:blip>
          <a:stretch>
            <a:fillRect/>
          </a:stretch>
        </p:blipFill>
        <p:spPr>
          <a:xfrm>
            <a:off x="2772126" y="2233399"/>
            <a:ext cx="6114750" cy="3173550"/>
          </a:xfrm>
          <a:prstGeom prst="rect">
            <a:avLst/>
          </a:prstGeom>
          <a:noFill/>
          <a:ln>
            <a:noFill/>
          </a:ln>
        </p:spPr>
      </p:pic>
      <p:sp>
        <p:nvSpPr>
          <p:cNvPr id="595" name="Google Shape;595;p54"/>
          <p:cNvSpPr txBox="1"/>
          <p:nvPr/>
        </p:nvSpPr>
        <p:spPr>
          <a:xfrm>
            <a:off x="364925" y="5577750"/>
            <a:ext cx="11765700" cy="11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For that, we can use another technique called </a:t>
            </a:r>
            <a:r>
              <a:rPr b="1" lang="en-US" sz="1700">
                <a:latin typeface="Calibri"/>
                <a:ea typeface="Calibri"/>
                <a:cs typeface="Calibri"/>
                <a:sym typeface="Calibri"/>
              </a:rPr>
              <a:t>stochastic gradient descent</a:t>
            </a:r>
            <a:r>
              <a:rPr lang="en-US" sz="1700">
                <a:latin typeface="Calibri"/>
                <a:ea typeface="Calibri"/>
                <a:cs typeface="Calibri"/>
                <a:sym typeface="Calibri"/>
              </a:rPr>
              <a:t>. The SGD simply trains cycles, during each cycle, it chooses different weights and restarts the learning rate and does the same process as GD. By that, we can plot the error at different weights which helps to choose the actual global or local minimum in a shorter period of time (optimization).</a:t>
            </a:r>
            <a:endParaRPr sz="17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grpSp>
        <p:nvGrpSpPr>
          <p:cNvPr id="189" name="Google Shape;189;p28"/>
          <p:cNvGrpSpPr/>
          <p:nvPr/>
        </p:nvGrpSpPr>
        <p:grpSpPr>
          <a:xfrm>
            <a:off x="51" y="6714033"/>
            <a:ext cx="12192052" cy="144002"/>
            <a:chOff x="4115999" y="1098000"/>
            <a:chExt cx="3960001" cy="54000"/>
          </a:xfrm>
        </p:grpSpPr>
        <p:sp>
          <p:nvSpPr>
            <p:cNvPr id="190" name="Google Shape;190;p28"/>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91" name="Google Shape;191;p28"/>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192" name="Google Shape;192;p28"/>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3" name="Google Shape;193;p28"/>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latin typeface="Montserrat"/>
                <a:ea typeface="Montserrat"/>
                <a:cs typeface="Montserrat"/>
                <a:sym typeface="Montserrat"/>
              </a:rPr>
              <a:t>WHAT IS AI</a:t>
            </a:r>
            <a:endParaRPr>
              <a:latin typeface="Montserrat"/>
              <a:ea typeface="Montserrat"/>
              <a:cs typeface="Montserrat"/>
              <a:sym typeface="Montserrat"/>
            </a:endParaRPr>
          </a:p>
        </p:txBody>
      </p:sp>
      <p:sp>
        <p:nvSpPr>
          <p:cNvPr id="194" name="Google Shape;194;p28"/>
          <p:cNvSpPr txBox="1"/>
          <p:nvPr/>
        </p:nvSpPr>
        <p:spPr>
          <a:xfrm>
            <a:off x="961498" y="2159020"/>
            <a:ext cx="8563500" cy="646200"/>
          </a:xfrm>
          <a:prstGeom prst="rect">
            <a:avLst/>
          </a:prstGeom>
          <a:solidFill>
            <a:srgbClr val="4959AA">
              <a:alpha val="886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i="0" lang="en-US" sz="3200" u="none" cap="none" strike="noStrike">
                <a:solidFill>
                  <a:srgbClr val="FFC000"/>
                </a:solidFill>
                <a:latin typeface="Montserrat"/>
                <a:ea typeface="Montserrat"/>
                <a:cs typeface="Montserrat"/>
                <a:sym typeface="Montserrat"/>
              </a:rPr>
              <a:t>Take guessing out of </a:t>
            </a:r>
            <a:r>
              <a:rPr i="0" lang="en-US" sz="3200" u="none" cap="none" strike="noStrike">
                <a:solidFill>
                  <a:schemeClr val="lt1"/>
                </a:solidFill>
                <a:latin typeface="Montserrat"/>
                <a:ea typeface="Montserrat"/>
                <a:cs typeface="Montserrat"/>
                <a:sym typeface="Montserrat"/>
              </a:rPr>
              <a:t>decision-making</a:t>
            </a:r>
            <a:endParaRPr sz="3200">
              <a:latin typeface="Montserrat"/>
              <a:ea typeface="Montserrat"/>
              <a:cs typeface="Montserrat"/>
              <a:sym typeface="Montserrat"/>
            </a:endParaRPr>
          </a:p>
        </p:txBody>
      </p:sp>
      <p:sp>
        <p:nvSpPr>
          <p:cNvPr id="195" name="Google Shape;195;p28"/>
          <p:cNvSpPr txBox="1"/>
          <p:nvPr/>
        </p:nvSpPr>
        <p:spPr>
          <a:xfrm>
            <a:off x="2485497" y="3729484"/>
            <a:ext cx="8365500" cy="646200"/>
          </a:xfrm>
          <a:prstGeom prst="rect">
            <a:avLst/>
          </a:prstGeom>
          <a:solidFill>
            <a:srgbClr val="4959AA">
              <a:alpha val="8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C000"/>
              </a:buClr>
              <a:buSzPts val="3600"/>
              <a:buFont typeface="Open Sans"/>
              <a:buNone/>
            </a:pPr>
            <a:r>
              <a:rPr i="0" lang="en-US" sz="3200" u="none" cap="none" strike="noStrike">
                <a:solidFill>
                  <a:srgbClr val="FFC000"/>
                </a:solidFill>
                <a:latin typeface="Montserrat"/>
                <a:ea typeface="Montserrat"/>
                <a:cs typeface="Montserrat"/>
                <a:sym typeface="Montserrat"/>
              </a:rPr>
              <a:t>Decisions based on </a:t>
            </a:r>
            <a:r>
              <a:rPr i="0" lang="en-US" sz="3200" u="none" cap="none" strike="noStrike">
                <a:solidFill>
                  <a:schemeClr val="lt1"/>
                </a:solidFill>
                <a:latin typeface="Montserrat"/>
                <a:ea typeface="Montserrat"/>
                <a:cs typeface="Montserrat"/>
                <a:sym typeface="Montserrat"/>
              </a:rPr>
              <a:t>past evidence</a:t>
            </a:r>
            <a:endParaRPr sz="3200">
              <a:latin typeface="Montserrat"/>
              <a:ea typeface="Montserrat"/>
              <a:cs typeface="Montserrat"/>
              <a:sym typeface="Montserrat"/>
            </a:endParaRPr>
          </a:p>
        </p:txBody>
      </p:sp>
      <p:sp>
        <p:nvSpPr>
          <p:cNvPr id="196" name="Google Shape;196;p28"/>
          <p:cNvSpPr txBox="1"/>
          <p:nvPr/>
        </p:nvSpPr>
        <p:spPr>
          <a:xfrm>
            <a:off x="4263782" y="5363526"/>
            <a:ext cx="7312500" cy="646200"/>
          </a:xfrm>
          <a:prstGeom prst="rect">
            <a:avLst/>
          </a:prstGeom>
          <a:solidFill>
            <a:srgbClr val="4959AA">
              <a:alpha val="8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C000"/>
              </a:buClr>
              <a:buSzPts val="3600"/>
              <a:buFont typeface="Open Sans"/>
              <a:buNone/>
            </a:pPr>
            <a:r>
              <a:rPr i="0" lang="en-US" sz="3200" u="none" cap="none" strike="noStrike">
                <a:solidFill>
                  <a:srgbClr val="FFC000"/>
                </a:solidFill>
                <a:latin typeface="Montserrat"/>
                <a:ea typeface="Montserrat"/>
                <a:cs typeface="Montserrat"/>
                <a:sym typeface="Montserrat"/>
              </a:rPr>
              <a:t>A lot </a:t>
            </a:r>
            <a:r>
              <a:rPr i="0" lang="en-US" sz="3200" u="none" cap="none" strike="noStrike">
                <a:solidFill>
                  <a:schemeClr val="lt1"/>
                </a:solidFill>
                <a:latin typeface="Montserrat"/>
                <a:ea typeface="Montserrat"/>
                <a:cs typeface="Montserrat"/>
                <a:sym typeface="Montserrat"/>
              </a:rPr>
              <a:t>faster</a:t>
            </a:r>
            <a:r>
              <a:rPr i="0" lang="en-US" sz="3200" u="none" cap="none" strike="noStrike">
                <a:solidFill>
                  <a:srgbClr val="8DA9DB"/>
                </a:solidFill>
                <a:latin typeface="Montserrat"/>
                <a:ea typeface="Montserrat"/>
                <a:cs typeface="Montserrat"/>
                <a:sym typeface="Montserrat"/>
              </a:rPr>
              <a:t> </a:t>
            </a:r>
            <a:r>
              <a:rPr i="0" lang="en-US" sz="3200" u="none" cap="none" strike="noStrike">
                <a:solidFill>
                  <a:srgbClr val="FFC000"/>
                </a:solidFill>
                <a:latin typeface="Montserrat"/>
                <a:ea typeface="Montserrat"/>
                <a:cs typeface="Montserrat"/>
                <a:sym typeface="Montserrat"/>
              </a:rPr>
              <a:t>than humans can</a:t>
            </a:r>
            <a:endParaRPr sz="32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55"/>
          <p:cNvSpPr txBox="1"/>
          <p:nvPr/>
        </p:nvSpPr>
        <p:spPr>
          <a:xfrm>
            <a:off x="364950" y="3426375"/>
            <a:ext cx="11765700" cy="222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000">
                <a:latin typeface="Calibri"/>
                <a:ea typeface="Calibri"/>
                <a:cs typeface="Calibri"/>
                <a:sym typeface="Calibri"/>
              </a:rPr>
              <a:t>Root of the problem:</a:t>
            </a:r>
            <a:endParaRPr b="1" sz="2000">
              <a:latin typeface="Calibri"/>
              <a:ea typeface="Calibri"/>
              <a:cs typeface="Calibri"/>
              <a:sym typeface="Calibri"/>
            </a:endParaRPr>
          </a:p>
          <a:p>
            <a:pPr indent="0" lvl="0" marL="0" rtl="0" algn="l">
              <a:lnSpc>
                <a:spcPct val="100000"/>
              </a:lnSpc>
              <a:spcBef>
                <a:spcPts val="0"/>
              </a:spcBef>
              <a:spcAft>
                <a:spcPts val="0"/>
              </a:spcAft>
              <a:buNone/>
            </a:pPr>
            <a:r>
              <a:rPr lang="en-US" sz="2000">
                <a:highlight>
                  <a:srgbClr val="FFFFFF"/>
                </a:highlight>
                <a:latin typeface="Calibri"/>
                <a:ea typeface="Calibri"/>
                <a:cs typeface="Calibri"/>
                <a:sym typeface="Calibri"/>
              </a:rPr>
              <a:t>1- The model has too little capacity so it won’t learn the problem (</a:t>
            </a:r>
            <a:r>
              <a:rPr b="1" lang="en-US" sz="2000">
                <a:highlight>
                  <a:srgbClr val="FFFFFF"/>
                </a:highlight>
                <a:latin typeface="Calibri"/>
                <a:ea typeface="Calibri"/>
                <a:cs typeface="Calibri"/>
                <a:sym typeface="Calibri"/>
              </a:rPr>
              <a:t>underfitting</a:t>
            </a:r>
            <a:r>
              <a:rPr lang="en-US" sz="2000">
                <a:highlight>
                  <a:srgbClr val="FFFFFF"/>
                </a:highlight>
                <a:latin typeface="Calibri"/>
                <a:ea typeface="Calibri"/>
                <a:cs typeface="Calibri"/>
                <a:sym typeface="Calibri"/>
              </a:rPr>
              <a:t>).</a:t>
            </a:r>
            <a:endParaRPr sz="2000">
              <a:highlight>
                <a:srgbClr val="FFFFFF"/>
              </a:highlight>
              <a:latin typeface="Calibri"/>
              <a:ea typeface="Calibri"/>
              <a:cs typeface="Calibri"/>
              <a:sym typeface="Calibri"/>
            </a:endParaRPr>
          </a:p>
          <a:p>
            <a:pPr indent="0" lvl="0" marL="0" rtl="0" algn="l">
              <a:lnSpc>
                <a:spcPct val="100000"/>
              </a:lnSpc>
              <a:spcBef>
                <a:spcPts val="1400"/>
              </a:spcBef>
              <a:spcAft>
                <a:spcPts val="0"/>
              </a:spcAft>
              <a:buNone/>
            </a:pPr>
            <a:r>
              <a:rPr lang="en-US" sz="2000">
                <a:highlight>
                  <a:srgbClr val="FFFFFF"/>
                </a:highlight>
                <a:latin typeface="Calibri"/>
                <a:ea typeface="Calibri"/>
                <a:cs typeface="Calibri"/>
                <a:sym typeface="Calibri"/>
              </a:rPr>
              <a:t>2- The model has too much capacity so it can learn the problem too well and overfit the training dataset (</a:t>
            </a:r>
            <a:r>
              <a:rPr b="1" lang="en-US" sz="2000">
                <a:highlight>
                  <a:srgbClr val="FFFFFF"/>
                </a:highlight>
                <a:latin typeface="Calibri"/>
                <a:ea typeface="Calibri"/>
                <a:cs typeface="Calibri"/>
                <a:sym typeface="Calibri"/>
              </a:rPr>
              <a:t>overfitting</a:t>
            </a:r>
            <a:r>
              <a:rPr lang="en-US" sz="2000">
                <a:highlight>
                  <a:srgbClr val="FFFFFF"/>
                </a:highlight>
                <a:latin typeface="Calibri"/>
                <a:ea typeface="Calibri"/>
                <a:cs typeface="Calibri"/>
                <a:sym typeface="Calibri"/>
              </a:rPr>
              <a:t>). </a:t>
            </a:r>
            <a:endParaRPr sz="2000">
              <a:highlight>
                <a:srgbClr val="FFFFFF"/>
              </a:highlight>
              <a:latin typeface="Calibri"/>
              <a:ea typeface="Calibri"/>
              <a:cs typeface="Calibri"/>
              <a:sym typeface="Calibri"/>
            </a:endParaRPr>
          </a:p>
          <a:p>
            <a:pPr indent="0" lvl="0" marL="0" rtl="0" algn="l">
              <a:lnSpc>
                <a:spcPct val="100000"/>
              </a:lnSpc>
              <a:spcBef>
                <a:spcPts val="1400"/>
              </a:spcBef>
              <a:spcAft>
                <a:spcPts val="0"/>
              </a:spcAft>
              <a:buNone/>
            </a:pPr>
            <a:r>
              <a:rPr lang="en-US" sz="2000">
                <a:highlight>
                  <a:srgbClr val="FFFFFF"/>
                </a:highlight>
                <a:latin typeface="Calibri"/>
                <a:ea typeface="Calibri"/>
                <a:cs typeface="Calibri"/>
                <a:sym typeface="Calibri"/>
              </a:rPr>
              <a:t>Both cases will result in a model that does not generalize well on the </a:t>
            </a:r>
            <a:r>
              <a:rPr lang="en-US" sz="2000">
                <a:highlight>
                  <a:srgbClr val="FFFFFF"/>
                </a:highlight>
                <a:latin typeface="Calibri"/>
                <a:ea typeface="Calibri"/>
                <a:cs typeface="Calibri"/>
                <a:sym typeface="Calibri"/>
              </a:rPr>
              <a:t>test</a:t>
            </a:r>
            <a:r>
              <a:rPr lang="en-US" sz="2000">
                <a:highlight>
                  <a:srgbClr val="FFFFFF"/>
                </a:highlight>
                <a:latin typeface="Calibri"/>
                <a:ea typeface="Calibri"/>
                <a:cs typeface="Calibri"/>
                <a:sym typeface="Calibri"/>
              </a:rPr>
              <a:t> examples.</a:t>
            </a:r>
            <a:endParaRPr sz="2000">
              <a:highlight>
                <a:srgbClr val="FFFFFF"/>
              </a:highlight>
              <a:latin typeface="Calibri"/>
              <a:ea typeface="Calibri"/>
              <a:cs typeface="Calibri"/>
              <a:sym typeface="Calibri"/>
            </a:endParaRPr>
          </a:p>
          <a:p>
            <a:pPr indent="0" lvl="0" marL="0" rtl="0" algn="l">
              <a:spcBef>
                <a:spcPts val="1400"/>
              </a:spcBef>
              <a:spcAft>
                <a:spcPts val="0"/>
              </a:spcAft>
              <a:buClr>
                <a:schemeClr val="dk1"/>
              </a:buClr>
              <a:buSzPts val="1100"/>
              <a:buFont typeface="Arial"/>
              <a:buNone/>
            </a:pPr>
            <a:r>
              <a:rPr lang="en-US" sz="1700">
                <a:highlight>
                  <a:srgbClr val="FFFFFF"/>
                </a:highlight>
                <a:latin typeface="Calibri"/>
                <a:ea typeface="Calibri"/>
                <a:cs typeface="Calibri"/>
                <a:sym typeface="Calibri"/>
              </a:rPr>
              <a:t>Note: </a:t>
            </a:r>
            <a:r>
              <a:rPr lang="en-US" sz="1700">
                <a:highlight>
                  <a:srgbClr val="FFFFFF"/>
                </a:highlight>
                <a:latin typeface="Calibri"/>
                <a:ea typeface="Calibri"/>
                <a:cs typeface="Calibri"/>
                <a:sym typeface="Calibri"/>
              </a:rPr>
              <a:t>Capacity refers to the ability of a model to fit a variety of functions for mapping the input to output.</a:t>
            </a:r>
            <a:r>
              <a:rPr lang="en-US" sz="1150">
                <a:solidFill>
                  <a:srgbClr val="555555"/>
                </a:solidFill>
                <a:highlight>
                  <a:srgbClr val="FFFFFF"/>
                </a:highlight>
              </a:rPr>
              <a:t>. </a:t>
            </a:r>
            <a:endParaRPr sz="2000">
              <a:highlight>
                <a:srgbClr val="FFFFFF"/>
              </a:highlight>
              <a:latin typeface="Calibri"/>
              <a:ea typeface="Calibri"/>
              <a:cs typeface="Calibri"/>
              <a:sym typeface="Calibri"/>
            </a:endParaRPr>
          </a:p>
          <a:p>
            <a:pPr indent="0" lvl="0" marL="0" rtl="0" algn="l">
              <a:lnSpc>
                <a:spcPct val="100000"/>
              </a:lnSpc>
              <a:spcBef>
                <a:spcPts val="14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2000">
                <a:latin typeface="Calibri"/>
                <a:ea typeface="Calibri"/>
                <a:cs typeface="Calibri"/>
                <a:sym typeface="Calibri"/>
              </a:rPr>
              <a:t> </a:t>
            </a:r>
            <a:endParaRPr b="1" sz="2000">
              <a:latin typeface="Calibri"/>
              <a:ea typeface="Calibri"/>
              <a:cs typeface="Calibri"/>
              <a:sym typeface="Calibri"/>
            </a:endParaRPr>
          </a:p>
        </p:txBody>
      </p:sp>
      <p:sp>
        <p:nvSpPr>
          <p:cNvPr id="602" name="Google Shape;602;p55"/>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03" name="Google Shape;603;p55"/>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3200">
                <a:solidFill>
                  <a:schemeClr val="dk1"/>
                </a:solidFill>
                <a:latin typeface="Montserrat"/>
                <a:ea typeface="Montserrat"/>
                <a:cs typeface="Montserrat"/>
                <a:sym typeface="Montserrat"/>
              </a:rPr>
              <a:t>LIMITATION OF CALCULUS</a:t>
            </a:r>
            <a:endParaRPr sz="3200">
              <a:latin typeface="Montserrat"/>
              <a:ea typeface="Montserrat"/>
              <a:cs typeface="Montserrat"/>
              <a:sym typeface="Montserrat"/>
            </a:endParaRPr>
          </a:p>
        </p:txBody>
      </p:sp>
      <p:sp>
        <p:nvSpPr>
          <p:cNvPr id="604" name="Google Shape;604;p55"/>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sp>
        <p:nvSpPr>
          <p:cNvPr id="605" name="Google Shape;605;p55"/>
          <p:cNvSpPr txBox="1"/>
          <p:nvPr/>
        </p:nvSpPr>
        <p:spPr>
          <a:xfrm>
            <a:off x="364925" y="2322675"/>
            <a:ext cx="11765700" cy="11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Another </a:t>
            </a:r>
            <a:r>
              <a:rPr lang="en-US" sz="2000">
                <a:latin typeface="Calibri"/>
                <a:ea typeface="Calibri"/>
                <a:cs typeface="Calibri"/>
                <a:sym typeface="Calibri"/>
              </a:rPr>
              <a:t>scenario</a:t>
            </a:r>
            <a:r>
              <a:rPr lang="en-US" sz="2000">
                <a:latin typeface="Calibri"/>
                <a:ea typeface="Calibri"/>
                <a:cs typeface="Calibri"/>
                <a:sym typeface="Calibri"/>
              </a:rPr>
              <a:t> that might happen is over-optimizing the weights which is called </a:t>
            </a:r>
            <a:r>
              <a:rPr b="1" lang="en-US" sz="2000">
                <a:latin typeface="Calibri"/>
                <a:ea typeface="Calibri"/>
                <a:cs typeface="Calibri"/>
                <a:sym typeface="Calibri"/>
              </a:rPr>
              <a:t>overfitting</a:t>
            </a:r>
            <a:r>
              <a:rPr lang="en-US" sz="2000">
                <a:latin typeface="Calibri"/>
                <a:ea typeface="Calibri"/>
                <a:cs typeface="Calibri"/>
                <a:sym typeface="Calibri"/>
              </a:rPr>
              <a:t> the </a:t>
            </a:r>
            <a:r>
              <a:rPr lang="en-US" sz="2000">
                <a:latin typeface="Calibri"/>
                <a:ea typeface="Calibri"/>
                <a:cs typeface="Calibri"/>
                <a:sym typeface="Calibri"/>
              </a:rPr>
              <a:t>training</a:t>
            </a:r>
            <a:r>
              <a:rPr lang="en-US" sz="2000">
                <a:latin typeface="Calibri"/>
                <a:ea typeface="Calibri"/>
                <a:cs typeface="Calibri"/>
                <a:sym typeface="Calibri"/>
              </a:rPr>
              <a:t> date. Overfitting means that </a:t>
            </a:r>
            <a:r>
              <a:rPr lang="en-US" sz="2000">
                <a:solidFill>
                  <a:srgbClr val="222222"/>
                </a:solidFill>
                <a:highlight>
                  <a:srgbClr val="FFFFFF"/>
                </a:highlight>
                <a:latin typeface="Calibri"/>
                <a:ea typeface="Calibri"/>
                <a:cs typeface="Calibri"/>
                <a:sym typeface="Calibri"/>
              </a:rPr>
              <a:t>the error on the training set is driven to a very small value, but when new data is presented to the network the error is large. Also, the model can </a:t>
            </a:r>
            <a:r>
              <a:rPr b="1" lang="en-US" sz="2000">
                <a:solidFill>
                  <a:srgbClr val="222222"/>
                </a:solidFill>
                <a:highlight>
                  <a:srgbClr val="FFFFFF"/>
                </a:highlight>
                <a:latin typeface="Calibri"/>
                <a:ea typeface="Calibri"/>
                <a:cs typeface="Calibri"/>
                <a:sym typeface="Calibri"/>
              </a:rPr>
              <a:t>underfit</a:t>
            </a:r>
            <a:r>
              <a:rPr lang="en-US" sz="2000">
                <a:solidFill>
                  <a:srgbClr val="222222"/>
                </a:solidFill>
                <a:highlight>
                  <a:srgbClr val="FFFFFF"/>
                </a:highlight>
                <a:latin typeface="Calibri"/>
                <a:ea typeface="Calibri"/>
                <a:cs typeface="Calibri"/>
                <a:sym typeface="Calibri"/>
              </a:rPr>
              <a:t> which means it can’t learn.</a:t>
            </a:r>
            <a:endParaRPr sz="2000">
              <a:latin typeface="Calibri"/>
              <a:ea typeface="Calibri"/>
              <a:cs typeface="Calibri"/>
              <a:sym typeface="Calibri"/>
            </a:endParaRPr>
          </a:p>
        </p:txBody>
      </p:sp>
      <p:sp>
        <p:nvSpPr>
          <p:cNvPr id="606" name="Google Shape;606;p55"/>
          <p:cNvSpPr txBox="1"/>
          <p:nvPr/>
        </p:nvSpPr>
        <p:spPr>
          <a:xfrm>
            <a:off x="364925" y="1077300"/>
            <a:ext cx="114597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The main </a:t>
            </a:r>
            <a:r>
              <a:rPr b="1" lang="en-US" sz="2000">
                <a:latin typeface="Calibri"/>
                <a:ea typeface="Calibri"/>
                <a:cs typeface="Calibri"/>
                <a:sym typeface="Calibri"/>
              </a:rPr>
              <a:t>objective</a:t>
            </a:r>
            <a:r>
              <a:rPr lang="en-US" sz="2000">
                <a:latin typeface="Calibri"/>
                <a:ea typeface="Calibri"/>
                <a:cs typeface="Calibri"/>
                <a:sym typeface="Calibri"/>
              </a:rPr>
              <a:t> of </a:t>
            </a:r>
            <a:r>
              <a:rPr lang="en-US" sz="2000">
                <a:latin typeface="Calibri"/>
                <a:ea typeface="Calibri"/>
                <a:cs typeface="Calibri"/>
                <a:sym typeface="Calibri"/>
              </a:rPr>
              <a:t>training</a:t>
            </a:r>
            <a:r>
              <a:rPr lang="en-US" sz="2000">
                <a:latin typeface="Calibri"/>
                <a:ea typeface="Calibri"/>
                <a:cs typeface="Calibri"/>
                <a:sym typeface="Calibri"/>
              </a:rPr>
              <a:t> a </a:t>
            </a:r>
            <a:r>
              <a:rPr lang="en-US" sz="2000">
                <a:latin typeface="Calibri"/>
                <a:ea typeface="Calibri"/>
                <a:cs typeface="Calibri"/>
                <a:sym typeface="Calibri"/>
              </a:rPr>
              <a:t>neural</a:t>
            </a:r>
            <a:r>
              <a:rPr lang="en-US" sz="2000">
                <a:latin typeface="Calibri"/>
                <a:ea typeface="Calibri"/>
                <a:cs typeface="Calibri"/>
                <a:sym typeface="Calibri"/>
              </a:rPr>
              <a:t> </a:t>
            </a:r>
            <a:r>
              <a:rPr lang="en-US" sz="2000">
                <a:latin typeface="Calibri"/>
                <a:ea typeface="Calibri"/>
                <a:cs typeface="Calibri"/>
                <a:sym typeface="Calibri"/>
              </a:rPr>
              <a:t>network</a:t>
            </a:r>
            <a:r>
              <a:rPr lang="en-US" sz="2000">
                <a:latin typeface="Calibri"/>
                <a:ea typeface="Calibri"/>
                <a:cs typeface="Calibri"/>
                <a:sym typeface="Calibri"/>
              </a:rPr>
              <a:t> is </a:t>
            </a:r>
            <a:r>
              <a:rPr lang="en-US" sz="2000">
                <a:highlight>
                  <a:srgbClr val="FFFFFF"/>
                </a:highlight>
                <a:latin typeface="Calibri"/>
                <a:ea typeface="Calibri"/>
                <a:cs typeface="Calibri"/>
                <a:sym typeface="Calibri"/>
              </a:rPr>
              <a:t>have a final model that performs well both on the data that we used to train it and the new data on which the model will be used to make predictions (</a:t>
            </a:r>
            <a:r>
              <a:rPr b="1" lang="en-US" sz="2000">
                <a:highlight>
                  <a:srgbClr val="FFFFFF"/>
                </a:highlight>
                <a:latin typeface="Calibri"/>
                <a:ea typeface="Calibri"/>
                <a:cs typeface="Calibri"/>
                <a:sym typeface="Calibri"/>
              </a:rPr>
              <a:t>good fit model</a:t>
            </a:r>
            <a:r>
              <a:rPr lang="en-US" sz="2000">
                <a:highlight>
                  <a:srgbClr val="FFFFFF"/>
                </a:highlight>
                <a:latin typeface="Calibri"/>
                <a:ea typeface="Calibri"/>
                <a:cs typeface="Calibri"/>
                <a:sym typeface="Calibri"/>
              </a:rPr>
              <a:t>). So, we split our data to train/split data and calculate the error on both data.</a:t>
            </a:r>
            <a:endParaRPr sz="2000">
              <a:highlight>
                <a:srgbClr val="FFFFFF"/>
              </a:highlight>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56"/>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3" name="Google Shape;613;p56"/>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en-US" sz="3200">
                <a:solidFill>
                  <a:schemeClr val="dk1"/>
                </a:solidFill>
                <a:latin typeface="Montserrat"/>
                <a:ea typeface="Montserrat"/>
                <a:cs typeface="Montserrat"/>
                <a:sym typeface="Montserrat"/>
              </a:rPr>
              <a:t>SOLUTION </a:t>
            </a:r>
            <a:r>
              <a:rPr lang="en-US" sz="3200">
                <a:solidFill>
                  <a:schemeClr val="dk1"/>
                </a:solidFill>
                <a:latin typeface="Montserrat"/>
                <a:ea typeface="Montserrat"/>
                <a:cs typeface="Montserrat"/>
                <a:sym typeface="Montserrat"/>
              </a:rPr>
              <a:t>FOR</a:t>
            </a:r>
            <a:r>
              <a:rPr lang="en-US" sz="3200">
                <a:solidFill>
                  <a:schemeClr val="dk1"/>
                </a:solidFill>
                <a:latin typeface="Montserrat"/>
                <a:ea typeface="Montserrat"/>
                <a:cs typeface="Montserrat"/>
                <a:sym typeface="Montserrat"/>
              </a:rPr>
              <a:t> UNDER AND OVER FITTING</a:t>
            </a:r>
            <a:endParaRPr sz="3200">
              <a:latin typeface="Montserrat"/>
              <a:ea typeface="Montserrat"/>
              <a:cs typeface="Montserrat"/>
              <a:sym typeface="Montserrat"/>
            </a:endParaRPr>
          </a:p>
        </p:txBody>
      </p:sp>
      <p:sp>
        <p:nvSpPr>
          <p:cNvPr id="614" name="Google Shape;614;p56"/>
          <p:cNvSpPr txBox="1"/>
          <p:nvPr/>
        </p:nvSpPr>
        <p:spPr>
          <a:xfrm>
            <a:off x="670775" y="1313775"/>
            <a:ext cx="111540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sp>
        <p:nvSpPr>
          <p:cNvPr id="615" name="Google Shape;615;p56"/>
          <p:cNvSpPr txBox="1"/>
          <p:nvPr/>
        </p:nvSpPr>
        <p:spPr>
          <a:xfrm>
            <a:off x="441150" y="1991700"/>
            <a:ext cx="11590500" cy="10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We can </a:t>
            </a:r>
            <a:r>
              <a:rPr lang="en-US" sz="2000">
                <a:latin typeface="Calibri"/>
                <a:ea typeface="Calibri"/>
                <a:cs typeface="Calibri"/>
                <a:sym typeface="Calibri"/>
              </a:rPr>
              <a:t>address</a:t>
            </a:r>
            <a:r>
              <a:rPr lang="en-US" sz="2000">
                <a:latin typeface="Calibri"/>
                <a:ea typeface="Calibri"/>
                <a:cs typeface="Calibri"/>
                <a:sym typeface="Calibri"/>
              </a:rPr>
              <a:t> </a:t>
            </a:r>
            <a:r>
              <a:rPr b="1" lang="en-US" sz="2000">
                <a:latin typeface="Calibri"/>
                <a:ea typeface="Calibri"/>
                <a:cs typeface="Calibri"/>
                <a:sym typeface="Calibri"/>
              </a:rPr>
              <a:t>underfitting</a:t>
            </a:r>
            <a:r>
              <a:rPr lang="en-US" sz="2000">
                <a:latin typeface="Calibri"/>
                <a:ea typeface="Calibri"/>
                <a:cs typeface="Calibri"/>
                <a:sym typeface="Calibri"/>
              </a:rPr>
              <a:t> by increasing the capacity of the model. THis can be done via </a:t>
            </a:r>
            <a:r>
              <a:rPr lang="en-US" sz="2000">
                <a:highlight>
                  <a:srgbClr val="FFFFFF"/>
                </a:highlight>
                <a:latin typeface="Calibri"/>
                <a:ea typeface="Calibri"/>
                <a:cs typeface="Calibri"/>
                <a:sym typeface="Calibri"/>
              </a:rPr>
              <a:t>changing the structure of the model, such as adding more layers and/or more nodes to layers.</a:t>
            </a:r>
            <a:r>
              <a:rPr lang="en-US" sz="2000">
                <a:latin typeface="Calibri"/>
                <a:ea typeface="Calibri"/>
                <a:cs typeface="Calibri"/>
                <a:sym typeface="Calibri"/>
              </a:rPr>
              <a:t> </a:t>
            </a:r>
            <a:endParaRPr sz="2000">
              <a:latin typeface="Calibri"/>
              <a:ea typeface="Calibri"/>
              <a:cs typeface="Calibri"/>
              <a:sym typeface="Calibri"/>
            </a:endParaRPr>
          </a:p>
        </p:txBody>
      </p:sp>
      <p:sp>
        <p:nvSpPr>
          <p:cNvPr id="616" name="Google Shape;616;p56"/>
          <p:cNvSpPr txBox="1"/>
          <p:nvPr/>
        </p:nvSpPr>
        <p:spPr>
          <a:xfrm>
            <a:off x="452525" y="3484850"/>
            <a:ext cx="11590500" cy="20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For</a:t>
            </a:r>
            <a:r>
              <a:rPr lang="en-US" sz="2000">
                <a:latin typeface="Calibri"/>
                <a:ea typeface="Calibri"/>
                <a:cs typeface="Calibri"/>
                <a:sym typeface="Calibri"/>
              </a:rPr>
              <a:t> </a:t>
            </a:r>
            <a:r>
              <a:rPr b="1" lang="en-US" sz="2000">
                <a:latin typeface="Calibri"/>
                <a:ea typeface="Calibri"/>
                <a:cs typeface="Calibri"/>
                <a:sym typeface="Calibri"/>
              </a:rPr>
              <a:t>over</a:t>
            </a:r>
            <a:r>
              <a:rPr b="1" lang="en-US" sz="2000">
                <a:latin typeface="Calibri"/>
                <a:ea typeface="Calibri"/>
                <a:cs typeface="Calibri"/>
                <a:sym typeface="Calibri"/>
              </a:rPr>
              <a:t>fitting, </a:t>
            </a:r>
            <a:r>
              <a:rPr lang="en-US" sz="2000">
                <a:latin typeface="Calibri"/>
                <a:ea typeface="Calibri"/>
                <a:cs typeface="Calibri"/>
                <a:sym typeface="Calibri"/>
              </a:rPr>
              <a:t>we can:</a:t>
            </a:r>
            <a:endParaRPr sz="2000">
              <a:latin typeface="Calibri"/>
              <a:ea typeface="Calibri"/>
              <a:cs typeface="Calibri"/>
              <a:sym typeface="Calibri"/>
            </a:endParaRPr>
          </a:p>
          <a:p>
            <a:pPr indent="-355600" lvl="0" marL="914400" rtl="0" algn="l">
              <a:spcBef>
                <a:spcPts val="0"/>
              </a:spcBef>
              <a:spcAft>
                <a:spcPts val="0"/>
              </a:spcAft>
              <a:buSzPts val="2000"/>
              <a:buFont typeface="Calibri"/>
              <a:buChar char="●"/>
            </a:pPr>
            <a:r>
              <a:rPr lang="en-US" sz="2000">
                <a:latin typeface="Calibri"/>
                <a:ea typeface="Calibri"/>
                <a:cs typeface="Calibri"/>
                <a:sym typeface="Calibri"/>
              </a:rPr>
              <a:t>Increase the number of </a:t>
            </a:r>
            <a:r>
              <a:rPr lang="en-US" sz="2000">
                <a:latin typeface="Calibri"/>
                <a:ea typeface="Calibri"/>
                <a:cs typeface="Calibri"/>
                <a:sym typeface="Calibri"/>
              </a:rPr>
              <a:t>training</a:t>
            </a:r>
            <a:r>
              <a:rPr lang="en-US" sz="2000">
                <a:latin typeface="Calibri"/>
                <a:ea typeface="Calibri"/>
                <a:cs typeface="Calibri"/>
                <a:sym typeface="Calibri"/>
              </a:rPr>
              <a:t> data.</a:t>
            </a:r>
            <a:endParaRPr sz="2000">
              <a:latin typeface="Calibri"/>
              <a:ea typeface="Calibri"/>
              <a:cs typeface="Calibri"/>
              <a:sym typeface="Calibri"/>
            </a:endParaRPr>
          </a:p>
          <a:p>
            <a:pPr indent="-355600" lvl="0" marL="914400" rtl="0" algn="l">
              <a:spcBef>
                <a:spcPts val="0"/>
              </a:spcBef>
              <a:spcAft>
                <a:spcPts val="0"/>
              </a:spcAft>
              <a:buSzPts val="2000"/>
              <a:buFont typeface="Calibri"/>
              <a:buChar char="●"/>
            </a:pPr>
            <a:r>
              <a:rPr lang="en-US" sz="2000">
                <a:highlight>
                  <a:srgbClr val="FFFFFF"/>
                </a:highlight>
                <a:latin typeface="Calibri"/>
                <a:ea typeface="Calibri"/>
                <a:cs typeface="Calibri"/>
                <a:sym typeface="Calibri"/>
              </a:rPr>
              <a:t>changing the capacity of the network by changing the number of weights and hidden layers or changing the values of the weights (</a:t>
            </a:r>
            <a:r>
              <a:rPr b="1" lang="en-US" sz="2000">
                <a:highlight>
                  <a:srgbClr val="FFFFFF"/>
                </a:highlight>
                <a:latin typeface="Calibri"/>
                <a:ea typeface="Calibri"/>
                <a:cs typeface="Calibri"/>
                <a:sym typeface="Calibri"/>
              </a:rPr>
              <a:t>SGD</a:t>
            </a:r>
            <a:r>
              <a:rPr lang="en-US" sz="2000">
                <a:highlight>
                  <a:srgbClr val="FFFFFF"/>
                </a:highlight>
                <a:latin typeface="Calibri"/>
                <a:ea typeface="Calibri"/>
                <a:cs typeface="Calibri"/>
                <a:sym typeface="Calibri"/>
              </a:rPr>
              <a:t>).</a:t>
            </a:r>
            <a:endParaRPr sz="2000">
              <a:highlight>
                <a:srgbClr val="FFFFFF"/>
              </a:highlight>
              <a:latin typeface="Calibri"/>
              <a:ea typeface="Calibri"/>
              <a:cs typeface="Calibri"/>
              <a:sym typeface="Calibri"/>
            </a:endParaRPr>
          </a:p>
          <a:p>
            <a:pPr indent="-355600" lvl="0" marL="914400" rtl="0" algn="l">
              <a:spcBef>
                <a:spcPts val="0"/>
              </a:spcBef>
              <a:spcAft>
                <a:spcPts val="0"/>
              </a:spcAft>
              <a:buSzPts val="2000"/>
              <a:buFont typeface="Calibri"/>
              <a:buChar char="●"/>
            </a:pPr>
            <a:r>
              <a:rPr b="1" lang="en-US" sz="2000">
                <a:highlight>
                  <a:srgbClr val="FFFFFF"/>
                </a:highlight>
                <a:latin typeface="Calibri"/>
                <a:ea typeface="Calibri"/>
                <a:cs typeface="Calibri"/>
                <a:sym typeface="Calibri"/>
              </a:rPr>
              <a:t>Regorluzation</a:t>
            </a:r>
            <a:r>
              <a:rPr lang="en-US" sz="2000">
                <a:highlight>
                  <a:srgbClr val="FFFFFF"/>
                </a:highlight>
                <a:latin typeface="Calibri"/>
                <a:ea typeface="Calibri"/>
                <a:cs typeface="Calibri"/>
                <a:sym typeface="Calibri"/>
              </a:rPr>
              <a:t> and one of its forms is keeping the weights values small to not have any bias via penalize the model during training based on the magnitude of the weights (</a:t>
            </a:r>
            <a:r>
              <a:rPr b="1" lang="en-US" sz="2000">
                <a:highlight>
                  <a:srgbClr val="FFFFFF"/>
                </a:highlight>
                <a:latin typeface="Calibri"/>
                <a:ea typeface="Calibri"/>
                <a:cs typeface="Calibri"/>
                <a:sym typeface="Calibri"/>
              </a:rPr>
              <a:t>weight decay</a:t>
            </a:r>
            <a:r>
              <a:rPr lang="en-US" sz="2000">
                <a:highlight>
                  <a:srgbClr val="FFFFFF"/>
                </a:highlight>
                <a:latin typeface="Calibri"/>
                <a:ea typeface="Calibri"/>
                <a:cs typeface="Calibri"/>
                <a:sym typeface="Calibri"/>
              </a:rPr>
              <a:t>).</a:t>
            </a:r>
            <a:endParaRPr sz="2000">
              <a:highlight>
                <a:srgbClr val="FFFFFF"/>
              </a:highlight>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296B0"/>
        </a:solidFill>
      </p:bgPr>
    </p:bg>
    <p:spTree>
      <p:nvGrpSpPr>
        <p:cNvPr id="620" name="Shape 620"/>
        <p:cNvGrpSpPr/>
        <p:nvPr/>
      </p:nvGrpSpPr>
      <p:grpSpPr>
        <a:xfrm>
          <a:off x="0" y="0"/>
          <a:ext cx="0" cy="0"/>
          <a:chOff x="0" y="0"/>
          <a:chExt cx="0" cy="0"/>
        </a:xfrm>
      </p:grpSpPr>
      <p:sp>
        <p:nvSpPr>
          <p:cNvPr id="621" name="Google Shape;621;p57"/>
          <p:cNvSpPr/>
          <p:nvPr/>
        </p:nvSpPr>
        <p:spPr>
          <a:xfrm>
            <a:off x="0" y="0"/>
            <a:ext cx="12192000" cy="6858000"/>
          </a:xfrm>
          <a:prstGeom prst="rect">
            <a:avLst/>
          </a:prstGeom>
          <a:solidFill>
            <a:srgbClr val="010101">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2B5C"/>
              </a:solidFill>
              <a:latin typeface="Montserrat"/>
              <a:ea typeface="Montserrat"/>
              <a:cs typeface="Montserrat"/>
              <a:sym typeface="Montserrat"/>
            </a:endParaRPr>
          </a:p>
        </p:txBody>
      </p:sp>
      <p:sp>
        <p:nvSpPr>
          <p:cNvPr id="622" name="Google Shape;622;p57"/>
          <p:cNvSpPr txBox="1"/>
          <p:nvPr/>
        </p:nvSpPr>
        <p:spPr>
          <a:xfrm>
            <a:off x="1971850" y="2576000"/>
            <a:ext cx="7481400" cy="1527300"/>
          </a:xfrm>
          <a:prstGeom prst="rect">
            <a:avLst/>
          </a:prstGeom>
          <a:noFill/>
          <a:ln>
            <a:noFill/>
          </a:ln>
        </p:spPr>
        <p:txBody>
          <a:bodyPr anchorCtr="0" anchor="t" bIns="121900" lIns="121900" spcFirstLastPara="1" rIns="121900" wrap="square" tIns="121900">
            <a:noAutofit/>
          </a:bodyPr>
          <a:lstStyle/>
          <a:p>
            <a:pPr indent="457200" lvl="0" marL="457200" marR="0" rtl="0" algn="ctr">
              <a:lnSpc>
                <a:spcPct val="100000"/>
              </a:lnSpc>
              <a:spcBef>
                <a:spcPts val="0"/>
              </a:spcBef>
              <a:spcAft>
                <a:spcPts val="0"/>
              </a:spcAft>
              <a:buClr>
                <a:srgbClr val="000000"/>
              </a:buClr>
              <a:buSzPts val="4800"/>
              <a:buFont typeface="Arial"/>
              <a:buNone/>
            </a:pPr>
            <a:r>
              <a:rPr b="1" lang="en-US" sz="5000">
                <a:solidFill>
                  <a:srgbClr val="FFFFFF"/>
                </a:solidFill>
                <a:latin typeface="Calibri"/>
                <a:ea typeface="Calibri"/>
                <a:cs typeface="Calibri"/>
                <a:sym typeface="Calibri"/>
              </a:rPr>
              <a:t>CODE</a:t>
            </a:r>
            <a:endParaRPr b="1" sz="5000">
              <a:solidFill>
                <a:srgbClr val="FFFFFF"/>
              </a:solidFill>
              <a:latin typeface="Calibri"/>
              <a:ea typeface="Calibri"/>
              <a:cs typeface="Calibri"/>
              <a:sym typeface="Calibri"/>
            </a:endParaRPr>
          </a:p>
          <a:p>
            <a:pPr indent="457200" lvl="0" marL="457200" marR="0" rtl="0" algn="ctr">
              <a:lnSpc>
                <a:spcPct val="100000"/>
              </a:lnSpc>
              <a:spcBef>
                <a:spcPts val="0"/>
              </a:spcBef>
              <a:spcAft>
                <a:spcPts val="0"/>
              </a:spcAft>
              <a:buClr>
                <a:srgbClr val="000000"/>
              </a:buClr>
              <a:buSzPts val="4800"/>
              <a:buFont typeface="Arial"/>
              <a:buNone/>
            </a:pPr>
            <a:r>
              <a:rPr b="1" lang="en-US" sz="1700">
                <a:solidFill>
                  <a:srgbClr val="FFFFFF"/>
                </a:solidFill>
                <a:latin typeface="Calibri"/>
                <a:ea typeface="Calibri"/>
                <a:cs typeface="Calibri"/>
                <a:sym typeface="Calibri"/>
              </a:rPr>
              <a:t>Click on github icon below for the code</a:t>
            </a:r>
            <a:endParaRPr b="1" sz="1700">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pic>
        <p:nvPicPr>
          <p:cNvPr id="623" name="Google Shape;623;p57"/>
          <p:cNvPicPr preferRelativeResize="0"/>
          <p:nvPr/>
        </p:nvPicPr>
        <p:blipFill>
          <a:blip r:embed="rId3">
            <a:alphaModFix amt="14000"/>
          </a:blip>
          <a:stretch>
            <a:fillRect/>
          </a:stretch>
        </p:blipFill>
        <p:spPr>
          <a:xfrm>
            <a:off x="2550400" y="800575"/>
            <a:ext cx="6593075" cy="5554876"/>
          </a:xfrm>
          <a:prstGeom prst="rect">
            <a:avLst/>
          </a:prstGeom>
          <a:noFill/>
          <a:ln>
            <a:noFill/>
          </a:ln>
          <a:effectLst>
            <a:outerShdw blurRad="57150" rotWithShape="0" algn="bl" dir="5400000" dist="19050">
              <a:srgbClr val="000000">
                <a:alpha val="50000"/>
              </a:srgbClr>
            </a:outerShdw>
          </a:effectLst>
        </p:spPr>
      </p:pic>
      <p:pic>
        <p:nvPicPr>
          <p:cNvPr id="624" name="Google Shape;624;p57">
            <a:hlinkClick r:id="rId4"/>
          </p:cNvPr>
          <p:cNvPicPr preferRelativeResize="0"/>
          <p:nvPr/>
        </p:nvPicPr>
        <p:blipFill>
          <a:blip r:embed="rId5">
            <a:alphaModFix/>
          </a:blip>
          <a:stretch>
            <a:fillRect/>
          </a:stretch>
        </p:blipFill>
        <p:spPr>
          <a:xfrm>
            <a:off x="10079525" y="4741700"/>
            <a:ext cx="1991750" cy="1991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296B0"/>
        </a:solidFill>
      </p:bgPr>
    </p:bg>
    <p:spTree>
      <p:nvGrpSpPr>
        <p:cNvPr id="628" name="Shape 628"/>
        <p:cNvGrpSpPr/>
        <p:nvPr/>
      </p:nvGrpSpPr>
      <p:grpSpPr>
        <a:xfrm>
          <a:off x="0" y="0"/>
          <a:ext cx="0" cy="0"/>
          <a:chOff x="0" y="0"/>
          <a:chExt cx="0" cy="0"/>
        </a:xfrm>
      </p:grpSpPr>
      <p:sp>
        <p:nvSpPr>
          <p:cNvPr id="629" name="Google Shape;629;p58"/>
          <p:cNvSpPr/>
          <p:nvPr/>
        </p:nvSpPr>
        <p:spPr>
          <a:xfrm>
            <a:off x="0" y="0"/>
            <a:ext cx="12192000" cy="6858000"/>
          </a:xfrm>
          <a:prstGeom prst="rect">
            <a:avLst/>
          </a:prstGeom>
          <a:solidFill>
            <a:srgbClr val="010101">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2B5C"/>
              </a:solidFill>
              <a:latin typeface="Montserrat"/>
              <a:ea typeface="Montserrat"/>
              <a:cs typeface="Montserrat"/>
              <a:sym typeface="Montserrat"/>
            </a:endParaRPr>
          </a:p>
        </p:txBody>
      </p:sp>
      <p:sp>
        <p:nvSpPr>
          <p:cNvPr id="630" name="Google Shape;630;p58"/>
          <p:cNvSpPr txBox="1"/>
          <p:nvPr/>
        </p:nvSpPr>
        <p:spPr>
          <a:xfrm>
            <a:off x="2494900" y="2576000"/>
            <a:ext cx="6639900" cy="1527300"/>
          </a:xfrm>
          <a:prstGeom prst="rect">
            <a:avLst/>
          </a:prstGeom>
          <a:noFill/>
          <a:ln>
            <a:noFill/>
          </a:ln>
        </p:spPr>
        <p:txBody>
          <a:bodyPr anchorCtr="0" anchor="t" bIns="121900" lIns="121900" spcFirstLastPara="1" rIns="121900" wrap="square" tIns="121900">
            <a:noAutofit/>
          </a:bodyPr>
          <a:lstStyle/>
          <a:p>
            <a:pPr indent="457200" lvl="0" marL="457200" marR="0" rtl="0" algn="ctr">
              <a:lnSpc>
                <a:spcPct val="100000"/>
              </a:lnSpc>
              <a:spcBef>
                <a:spcPts val="0"/>
              </a:spcBef>
              <a:spcAft>
                <a:spcPts val="0"/>
              </a:spcAft>
              <a:buClr>
                <a:srgbClr val="000000"/>
              </a:buClr>
              <a:buSzPts val="4800"/>
              <a:buFont typeface="Arial"/>
              <a:buNone/>
            </a:pPr>
            <a:r>
              <a:rPr b="1" lang="en-US" sz="5000">
                <a:solidFill>
                  <a:srgbClr val="FFFFFF"/>
                </a:solidFill>
                <a:latin typeface="Calibri"/>
                <a:ea typeface="Calibri"/>
                <a:cs typeface="Calibri"/>
                <a:sym typeface="Calibri"/>
              </a:rPr>
              <a:t>APPLICATION</a:t>
            </a:r>
            <a:endParaRPr b="1" i="0" sz="50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pic>
        <p:nvPicPr>
          <p:cNvPr id="631" name="Google Shape;631;p58"/>
          <p:cNvPicPr preferRelativeResize="0"/>
          <p:nvPr/>
        </p:nvPicPr>
        <p:blipFill>
          <a:blip r:embed="rId3">
            <a:alphaModFix amt="14000"/>
          </a:blip>
          <a:stretch>
            <a:fillRect/>
          </a:stretch>
        </p:blipFill>
        <p:spPr>
          <a:xfrm>
            <a:off x="2542500" y="651550"/>
            <a:ext cx="6593075" cy="5554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59"/>
          <p:cNvSpPr txBox="1"/>
          <p:nvPr/>
        </p:nvSpPr>
        <p:spPr>
          <a:xfrm>
            <a:off x="1109000" y="1357275"/>
            <a:ext cx="108399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Let's</a:t>
            </a:r>
            <a:r>
              <a:rPr lang="en-US" sz="2000">
                <a:latin typeface="Calibri"/>
                <a:ea typeface="Calibri"/>
                <a:cs typeface="Calibri"/>
                <a:sym typeface="Calibri"/>
              </a:rPr>
              <a:t> train deep </a:t>
            </a:r>
            <a:r>
              <a:rPr lang="en-US" sz="2000">
                <a:latin typeface="Calibri"/>
                <a:ea typeface="Calibri"/>
                <a:cs typeface="Calibri"/>
                <a:sym typeface="Calibri"/>
              </a:rPr>
              <a:t>learning</a:t>
            </a:r>
            <a:r>
              <a:rPr lang="en-US" sz="2000">
                <a:latin typeface="Calibri"/>
                <a:ea typeface="Calibri"/>
                <a:cs typeface="Calibri"/>
                <a:sym typeface="Calibri"/>
              </a:rPr>
              <a:t> model on images </a:t>
            </a:r>
            <a:r>
              <a:rPr lang="en-US" sz="2000">
                <a:latin typeface="Calibri"/>
                <a:ea typeface="Calibri"/>
                <a:cs typeface="Calibri"/>
                <a:sym typeface="Calibri"/>
              </a:rPr>
              <a:t>training</a:t>
            </a:r>
            <a:r>
              <a:rPr lang="en-US" sz="2000">
                <a:latin typeface="Calibri"/>
                <a:ea typeface="Calibri"/>
                <a:cs typeface="Calibri"/>
                <a:sym typeface="Calibri"/>
              </a:rPr>
              <a:t> set and use it to classify new images.</a:t>
            </a:r>
            <a:endParaRPr sz="2000">
              <a:latin typeface="Calibri"/>
              <a:ea typeface="Calibri"/>
              <a:cs typeface="Calibri"/>
              <a:sym typeface="Calibri"/>
            </a:endParaRPr>
          </a:p>
        </p:txBody>
      </p:sp>
      <p:grpSp>
        <p:nvGrpSpPr>
          <p:cNvPr id="638" name="Google Shape;638;p59"/>
          <p:cNvGrpSpPr/>
          <p:nvPr/>
        </p:nvGrpSpPr>
        <p:grpSpPr>
          <a:xfrm>
            <a:off x="51" y="6714033"/>
            <a:ext cx="12192052" cy="144002"/>
            <a:chOff x="4115999" y="1098000"/>
            <a:chExt cx="3960001" cy="54000"/>
          </a:xfrm>
        </p:grpSpPr>
        <p:sp>
          <p:nvSpPr>
            <p:cNvPr id="639" name="Google Shape;639;p59"/>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640" name="Google Shape;640;p59"/>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641" name="Google Shape;641;p59"/>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2" name="Google Shape;642;p59"/>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Image CLASSIFIER</a:t>
            </a:r>
            <a:endParaRPr sz="3200">
              <a:latin typeface="Montserrat"/>
              <a:ea typeface="Montserrat"/>
              <a:cs typeface="Montserrat"/>
              <a:sym typeface="Montserrat"/>
            </a:endParaRPr>
          </a:p>
        </p:txBody>
      </p:sp>
      <p:sp>
        <p:nvSpPr>
          <p:cNvPr id="643" name="Google Shape;643;p59"/>
          <p:cNvSpPr txBox="1"/>
          <p:nvPr/>
        </p:nvSpPr>
        <p:spPr>
          <a:xfrm>
            <a:off x="1188900" y="2247350"/>
            <a:ext cx="106713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Calibri"/>
                <a:ea typeface="Calibri"/>
                <a:cs typeface="Calibri"/>
                <a:sym typeface="Calibri"/>
              </a:rPr>
              <a:t>Problem</a:t>
            </a:r>
            <a:r>
              <a:rPr lang="en-US" sz="2000">
                <a:latin typeface="Calibri"/>
                <a:ea typeface="Calibri"/>
                <a:cs typeface="Calibri"/>
                <a:sym typeface="Calibri"/>
              </a:rPr>
              <a:t>: given a flower picture like the </a:t>
            </a:r>
            <a:r>
              <a:rPr lang="en-US" sz="2000">
                <a:latin typeface="Calibri"/>
                <a:ea typeface="Calibri"/>
                <a:cs typeface="Calibri"/>
                <a:sym typeface="Calibri"/>
              </a:rPr>
              <a:t>one</a:t>
            </a:r>
            <a:r>
              <a:rPr lang="en-US" sz="2000">
                <a:latin typeface="Calibri"/>
                <a:ea typeface="Calibri"/>
                <a:cs typeface="Calibri"/>
                <a:sym typeface="Calibri"/>
              </a:rPr>
              <a:t> down, </a:t>
            </a:r>
            <a:r>
              <a:rPr lang="en-US" sz="2000">
                <a:latin typeface="Calibri"/>
                <a:ea typeface="Calibri"/>
                <a:cs typeface="Calibri"/>
                <a:sym typeface="Calibri"/>
              </a:rPr>
              <a:t>identify</a:t>
            </a:r>
            <a:r>
              <a:rPr lang="en-US" sz="2000">
                <a:latin typeface="Calibri"/>
                <a:ea typeface="Calibri"/>
                <a:cs typeface="Calibri"/>
                <a:sym typeface="Calibri"/>
              </a:rPr>
              <a:t> its type among 4 different types of </a:t>
            </a:r>
            <a:r>
              <a:rPr lang="en-US" sz="2000">
                <a:latin typeface="Calibri"/>
                <a:ea typeface="Calibri"/>
                <a:cs typeface="Calibri"/>
                <a:sym typeface="Calibri"/>
              </a:rPr>
              <a:t>flowers</a:t>
            </a:r>
            <a:r>
              <a:rPr lang="en-US" sz="2000">
                <a:latin typeface="Calibri"/>
                <a:ea typeface="Calibri"/>
                <a:cs typeface="Calibri"/>
                <a:sym typeface="Calibri"/>
              </a:rPr>
              <a:t>.</a:t>
            </a:r>
            <a:endParaRPr sz="2000">
              <a:latin typeface="Calibri"/>
              <a:ea typeface="Calibri"/>
              <a:cs typeface="Calibri"/>
              <a:sym typeface="Calibri"/>
            </a:endParaRPr>
          </a:p>
        </p:txBody>
      </p:sp>
      <p:pic>
        <p:nvPicPr>
          <p:cNvPr id="644" name="Google Shape;644;p59"/>
          <p:cNvPicPr preferRelativeResize="0"/>
          <p:nvPr/>
        </p:nvPicPr>
        <p:blipFill>
          <a:blip r:embed="rId3">
            <a:alphaModFix/>
          </a:blip>
          <a:stretch>
            <a:fillRect/>
          </a:stretch>
        </p:blipFill>
        <p:spPr>
          <a:xfrm>
            <a:off x="3888400" y="2936075"/>
            <a:ext cx="4415357" cy="313260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296B0"/>
        </a:solidFill>
      </p:bgPr>
    </p:bg>
    <p:spTree>
      <p:nvGrpSpPr>
        <p:cNvPr id="648" name="Shape 648"/>
        <p:cNvGrpSpPr/>
        <p:nvPr/>
      </p:nvGrpSpPr>
      <p:grpSpPr>
        <a:xfrm>
          <a:off x="0" y="0"/>
          <a:ext cx="0" cy="0"/>
          <a:chOff x="0" y="0"/>
          <a:chExt cx="0" cy="0"/>
        </a:xfrm>
      </p:grpSpPr>
      <p:sp>
        <p:nvSpPr>
          <p:cNvPr id="649" name="Google Shape;649;p60"/>
          <p:cNvSpPr/>
          <p:nvPr/>
        </p:nvSpPr>
        <p:spPr>
          <a:xfrm>
            <a:off x="0" y="0"/>
            <a:ext cx="12192000" cy="6858000"/>
          </a:xfrm>
          <a:prstGeom prst="rect">
            <a:avLst/>
          </a:prstGeom>
          <a:solidFill>
            <a:srgbClr val="010101">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2B5C"/>
              </a:solidFill>
              <a:latin typeface="Montserrat"/>
              <a:ea typeface="Montserrat"/>
              <a:cs typeface="Montserrat"/>
              <a:sym typeface="Montserrat"/>
            </a:endParaRPr>
          </a:p>
        </p:txBody>
      </p:sp>
      <p:sp>
        <p:nvSpPr>
          <p:cNvPr id="650" name="Google Shape;650;p60"/>
          <p:cNvSpPr txBox="1"/>
          <p:nvPr/>
        </p:nvSpPr>
        <p:spPr>
          <a:xfrm>
            <a:off x="1971850" y="2576000"/>
            <a:ext cx="7481400" cy="1527300"/>
          </a:xfrm>
          <a:prstGeom prst="rect">
            <a:avLst/>
          </a:prstGeom>
          <a:noFill/>
          <a:ln>
            <a:noFill/>
          </a:ln>
        </p:spPr>
        <p:txBody>
          <a:bodyPr anchorCtr="0" anchor="t" bIns="121900" lIns="121900" spcFirstLastPara="1" rIns="121900" wrap="square" tIns="121900">
            <a:noAutofit/>
          </a:bodyPr>
          <a:lstStyle/>
          <a:p>
            <a:pPr indent="457200" lvl="0" marL="457200" marR="0" rtl="0" algn="ctr">
              <a:lnSpc>
                <a:spcPct val="100000"/>
              </a:lnSpc>
              <a:spcBef>
                <a:spcPts val="0"/>
              </a:spcBef>
              <a:spcAft>
                <a:spcPts val="0"/>
              </a:spcAft>
              <a:buClr>
                <a:srgbClr val="000000"/>
              </a:buClr>
              <a:buSzPts val="4800"/>
              <a:buFont typeface="Arial"/>
              <a:buNone/>
            </a:pPr>
            <a:r>
              <a:rPr b="1" lang="en-US" sz="5000">
                <a:solidFill>
                  <a:srgbClr val="FFFFFF"/>
                </a:solidFill>
                <a:latin typeface="Calibri"/>
                <a:ea typeface="Calibri"/>
                <a:cs typeface="Calibri"/>
                <a:sym typeface="Calibri"/>
              </a:rPr>
              <a:t>CODE</a:t>
            </a:r>
            <a:endParaRPr b="1" sz="5000">
              <a:solidFill>
                <a:srgbClr val="FFFFFF"/>
              </a:solidFill>
              <a:latin typeface="Calibri"/>
              <a:ea typeface="Calibri"/>
              <a:cs typeface="Calibri"/>
              <a:sym typeface="Calibri"/>
            </a:endParaRPr>
          </a:p>
          <a:p>
            <a:pPr indent="0" lvl="0" marL="0" rtl="0" algn="ctr">
              <a:spcBef>
                <a:spcPts val="0"/>
              </a:spcBef>
              <a:spcAft>
                <a:spcPts val="0"/>
              </a:spcAft>
              <a:buNone/>
            </a:pPr>
            <a:r>
              <a:rPr lang="en-US" sz="2000">
                <a:solidFill>
                  <a:srgbClr val="FFFFFF"/>
                </a:solidFill>
                <a:latin typeface="Calibri"/>
                <a:ea typeface="Calibri"/>
                <a:cs typeface="Calibri"/>
                <a:sym typeface="Calibri"/>
              </a:rPr>
              <a:t>The project with its explanation are in the following github account. Click </a:t>
            </a:r>
            <a:r>
              <a:rPr lang="en-US" sz="2000" u="sng">
                <a:solidFill>
                  <a:schemeClr val="hlink"/>
                </a:solidFill>
                <a:latin typeface="Calibri"/>
                <a:ea typeface="Calibri"/>
                <a:cs typeface="Calibri"/>
                <a:sym typeface="Calibri"/>
                <a:hlinkClick r:id="rId3"/>
              </a:rPr>
              <a:t>here</a:t>
            </a:r>
            <a:endParaRPr sz="2000">
              <a:solidFill>
                <a:srgbClr val="FFFFFF"/>
              </a:solidFill>
              <a:latin typeface="Calibri"/>
              <a:ea typeface="Calibri"/>
              <a:cs typeface="Calibri"/>
              <a:sym typeface="Calibri"/>
            </a:endParaRPr>
          </a:p>
          <a:p>
            <a:pPr indent="457200" lvl="0" marL="457200" marR="0" rtl="0" algn="ctr">
              <a:lnSpc>
                <a:spcPct val="100000"/>
              </a:lnSpc>
              <a:spcBef>
                <a:spcPts val="0"/>
              </a:spcBef>
              <a:spcAft>
                <a:spcPts val="0"/>
              </a:spcAft>
              <a:buClr>
                <a:srgbClr val="000000"/>
              </a:buClr>
              <a:buSzPts val="4800"/>
              <a:buFont typeface="Arial"/>
              <a:buNone/>
            </a:pPr>
            <a:r>
              <a:t/>
            </a:r>
            <a:endParaRPr b="1" sz="1700">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pic>
        <p:nvPicPr>
          <p:cNvPr id="651" name="Google Shape;651;p60"/>
          <p:cNvPicPr preferRelativeResize="0"/>
          <p:nvPr/>
        </p:nvPicPr>
        <p:blipFill>
          <a:blip r:embed="rId4">
            <a:alphaModFix amt="14000"/>
          </a:blip>
          <a:stretch>
            <a:fillRect/>
          </a:stretch>
        </p:blipFill>
        <p:spPr>
          <a:xfrm>
            <a:off x="-1466750" y="55025"/>
            <a:ext cx="7210600" cy="5554876"/>
          </a:xfrm>
          <a:prstGeom prst="rect">
            <a:avLst/>
          </a:prstGeom>
          <a:noFill/>
          <a:ln>
            <a:noFill/>
          </a:ln>
          <a:effectLst>
            <a:outerShdw blurRad="57150" rotWithShape="0" algn="bl" dir="5400000" dist="19050">
              <a:srgbClr val="000000">
                <a:alpha val="50000"/>
              </a:srgbClr>
            </a:outerShdw>
          </a:effectLst>
        </p:spPr>
      </p:pic>
      <p:pic>
        <p:nvPicPr>
          <p:cNvPr id="652" name="Google Shape;652;p60">
            <a:hlinkClick r:id="rId5"/>
          </p:cNvPr>
          <p:cNvPicPr preferRelativeResize="0"/>
          <p:nvPr/>
        </p:nvPicPr>
        <p:blipFill>
          <a:blip r:embed="rId6">
            <a:alphaModFix/>
          </a:blip>
          <a:stretch>
            <a:fillRect/>
          </a:stretch>
        </p:blipFill>
        <p:spPr>
          <a:xfrm>
            <a:off x="10079525" y="4741700"/>
            <a:ext cx="1991750" cy="1991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grpSp>
        <p:nvGrpSpPr>
          <p:cNvPr id="658" name="Google Shape;658;p61"/>
          <p:cNvGrpSpPr/>
          <p:nvPr/>
        </p:nvGrpSpPr>
        <p:grpSpPr>
          <a:xfrm>
            <a:off x="51" y="6714033"/>
            <a:ext cx="12192052" cy="144002"/>
            <a:chOff x="4115999" y="1098000"/>
            <a:chExt cx="3960001" cy="54000"/>
          </a:xfrm>
        </p:grpSpPr>
        <p:sp>
          <p:nvSpPr>
            <p:cNvPr id="659" name="Google Shape;659;p61"/>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660" name="Google Shape;660;p61"/>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661" name="Google Shape;661;p61"/>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62" name="Google Shape;662;p61"/>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IMAGE CLASSIFIER APPLICATIONS</a:t>
            </a:r>
            <a:endParaRPr sz="3200">
              <a:latin typeface="Montserrat"/>
              <a:ea typeface="Montserrat"/>
              <a:cs typeface="Montserrat"/>
              <a:sym typeface="Montserrat"/>
            </a:endParaRPr>
          </a:p>
        </p:txBody>
      </p:sp>
      <p:sp>
        <p:nvSpPr>
          <p:cNvPr id="663" name="Google Shape;663;p61"/>
          <p:cNvSpPr txBox="1"/>
          <p:nvPr/>
        </p:nvSpPr>
        <p:spPr>
          <a:xfrm>
            <a:off x="144999" y="5112075"/>
            <a:ext cx="4811400" cy="128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700">
                <a:solidFill>
                  <a:srgbClr val="333333"/>
                </a:solidFill>
                <a:highlight>
                  <a:srgbClr val="FFFFFF"/>
                </a:highlight>
                <a:latin typeface="Montserrat"/>
                <a:ea typeface="Montserrat"/>
                <a:cs typeface="Montserrat"/>
                <a:sym typeface="Montserrat"/>
              </a:rPr>
              <a:t>This is a Deep Learning application that classifies similar images together in the cloud. </a:t>
            </a:r>
            <a:endParaRPr sz="1700">
              <a:latin typeface="Montserrat"/>
              <a:ea typeface="Montserrat"/>
              <a:cs typeface="Montserrat"/>
              <a:sym typeface="Montserrat"/>
            </a:endParaRPr>
          </a:p>
        </p:txBody>
      </p:sp>
      <p:sp>
        <p:nvSpPr>
          <p:cNvPr id="664" name="Google Shape;664;p61"/>
          <p:cNvSpPr txBox="1"/>
          <p:nvPr/>
        </p:nvSpPr>
        <p:spPr>
          <a:xfrm>
            <a:off x="195100" y="3787925"/>
            <a:ext cx="4711200" cy="100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b="1" lang="en-US" sz="2600">
                <a:solidFill>
                  <a:srgbClr val="303133"/>
                </a:solidFill>
                <a:highlight>
                  <a:srgbClr val="FFFFFF"/>
                </a:highlight>
                <a:latin typeface="Calibri"/>
                <a:ea typeface="Calibri"/>
                <a:cs typeface="Calibri"/>
                <a:sym typeface="Calibri"/>
              </a:rPr>
              <a:t>Automated Image grouping</a:t>
            </a:r>
            <a:endParaRPr b="1" sz="2600">
              <a:solidFill>
                <a:srgbClr val="303133"/>
              </a:solidFill>
              <a:highlight>
                <a:srgbClr val="FFFFFF"/>
              </a:highlight>
              <a:latin typeface="Calibri"/>
              <a:ea typeface="Calibri"/>
              <a:cs typeface="Calibri"/>
              <a:sym typeface="Calibri"/>
            </a:endParaRPr>
          </a:p>
          <a:p>
            <a:pPr indent="0" lvl="0" marL="0" rtl="0" algn="ctr">
              <a:lnSpc>
                <a:spcPct val="116666"/>
              </a:lnSpc>
              <a:spcBef>
                <a:spcPts val="1900"/>
              </a:spcBef>
              <a:spcAft>
                <a:spcPts val="800"/>
              </a:spcAft>
              <a:buNone/>
            </a:pPr>
            <a:r>
              <a:t/>
            </a:r>
            <a:endParaRPr b="1" sz="3000">
              <a:solidFill>
                <a:srgbClr val="212121"/>
              </a:solidFill>
              <a:highlight>
                <a:srgbClr val="FFFFFF"/>
              </a:highlight>
              <a:latin typeface="Montserrat"/>
              <a:ea typeface="Montserrat"/>
              <a:cs typeface="Montserrat"/>
              <a:sym typeface="Montserrat"/>
            </a:endParaRPr>
          </a:p>
        </p:txBody>
      </p:sp>
      <p:sp>
        <p:nvSpPr>
          <p:cNvPr id="665" name="Google Shape;665;p61"/>
          <p:cNvSpPr txBox="1"/>
          <p:nvPr/>
        </p:nvSpPr>
        <p:spPr>
          <a:xfrm>
            <a:off x="6320300" y="3858250"/>
            <a:ext cx="4878900" cy="1475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2000"/>
              </a:spcBef>
              <a:spcAft>
                <a:spcPts val="0"/>
              </a:spcAft>
              <a:buClr>
                <a:schemeClr val="dk1"/>
              </a:buClr>
              <a:buSzPts val="1100"/>
              <a:buFont typeface="Arial"/>
              <a:buNone/>
            </a:pPr>
            <a:r>
              <a:rPr b="1" lang="en-US" sz="2600">
                <a:solidFill>
                  <a:srgbClr val="303133"/>
                </a:solidFill>
                <a:highlight>
                  <a:srgbClr val="FFFFFF"/>
                </a:highlight>
                <a:latin typeface="Calibri"/>
                <a:ea typeface="Calibri"/>
                <a:cs typeface="Calibri"/>
                <a:sym typeface="Calibri"/>
              </a:rPr>
              <a:t>Visual Search for Improved Product Discoverability</a:t>
            </a:r>
            <a:endParaRPr b="1" sz="2600">
              <a:solidFill>
                <a:srgbClr val="303133"/>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6666"/>
              </a:lnSpc>
              <a:spcBef>
                <a:spcPts val="1900"/>
              </a:spcBef>
              <a:spcAft>
                <a:spcPts val="800"/>
              </a:spcAft>
              <a:buNone/>
            </a:pPr>
            <a:r>
              <a:t/>
            </a:r>
            <a:endParaRPr b="1" sz="3000">
              <a:solidFill>
                <a:srgbClr val="212121"/>
              </a:solidFill>
              <a:highlight>
                <a:srgbClr val="FFFFFF"/>
              </a:highlight>
              <a:latin typeface="Montserrat"/>
              <a:ea typeface="Montserrat"/>
              <a:cs typeface="Montserrat"/>
              <a:sym typeface="Montserrat"/>
            </a:endParaRPr>
          </a:p>
        </p:txBody>
      </p:sp>
      <p:sp>
        <p:nvSpPr>
          <p:cNvPr id="666" name="Google Shape;666;p61"/>
          <p:cNvSpPr txBox="1"/>
          <p:nvPr/>
        </p:nvSpPr>
        <p:spPr>
          <a:xfrm>
            <a:off x="6133500" y="5112075"/>
            <a:ext cx="5621400" cy="128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700">
                <a:solidFill>
                  <a:srgbClr val="333333"/>
                </a:solidFill>
                <a:highlight>
                  <a:srgbClr val="FFFFFF"/>
                </a:highlight>
                <a:latin typeface="Montserrat"/>
                <a:ea typeface="Montserrat"/>
                <a:cs typeface="Montserrat"/>
                <a:sym typeface="Montserrat"/>
              </a:rPr>
              <a:t>Built at the top of image grouping and used in the online stores to show similar products the ones you like.</a:t>
            </a:r>
            <a:endParaRPr sz="1700">
              <a:solidFill>
                <a:srgbClr val="333333"/>
              </a:solidFill>
              <a:highlight>
                <a:srgbClr val="FFFFFF"/>
              </a:highlight>
              <a:latin typeface="Montserrat"/>
              <a:ea typeface="Montserrat"/>
              <a:cs typeface="Montserrat"/>
              <a:sym typeface="Montserrat"/>
            </a:endParaRPr>
          </a:p>
        </p:txBody>
      </p:sp>
      <p:pic>
        <p:nvPicPr>
          <p:cNvPr id="667" name="Google Shape;667;p61"/>
          <p:cNvPicPr preferRelativeResize="0"/>
          <p:nvPr/>
        </p:nvPicPr>
        <p:blipFill>
          <a:blip r:embed="rId3">
            <a:alphaModFix/>
          </a:blip>
          <a:stretch>
            <a:fillRect/>
          </a:stretch>
        </p:blipFill>
        <p:spPr>
          <a:xfrm>
            <a:off x="577785" y="1653300"/>
            <a:ext cx="3786518" cy="2294625"/>
          </a:xfrm>
          <a:prstGeom prst="rect">
            <a:avLst/>
          </a:prstGeom>
          <a:noFill/>
          <a:ln>
            <a:noFill/>
          </a:ln>
        </p:spPr>
      </p:pic>
      <p:pic>
        <p:nvPicPr>
          <p:cNvPr id="668" name="Google Shape;668;p61"/>
          <p:cNvPicPr preferRelativeResize="0"/>
          <p:nvPr/>
        </p:nvPicPr>
        <p:blipFill>
          <a:blip r:embed="rId4">
            <a:alphaModFix/>
          </a:blip>
          <a:stretch>
            <a:fillRect/>
          </a:stretch>
        </p:blipFill>
        <p:spPr>
          <a:xfrm>
            <a:off x="6713325" y="1682474"/>
            <a:ext cx="3975692" cy="2236300"/>
          </a:xfrm>
          <a:prstGeom prst="rect">
            <a:avLst/>
          </a:prstGeom>
          <a:noFill/>
          <a:ln>
            <a:noFill/>
          </a:ln>
        </p:spPr>
      </p:pic>
      <p:cxnSp>
        <p:nvCxnSpPr>
          <p:cNvPr id="669" name="Google Shape;669;p61"/>
          <p:cNvCxnSpPr/>
          <p:nvPr/>
        </p:nvCxnSpPr>
        <p:spPr>
          <a:xfrm>
            <a:off x="5350100" y="1855875"/>
            <a:ext cx="29100" cy="4088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pic>
        <p:nvPicPr>
          <p:cNvPr id="674" name="Google Shape;674;p62"/>
          <p:cNvPicPr preferRelativeResize="0"/>
          <p:nvPr/>
        </p:nvPicPr>
        <p:blipFill rotWithShape="1">
          <a:blip r:embed="rId3">
            <a:alphaModFix/>
          </a:blip>
          <a:srcRect b="8273" l="0" r="0" t="0"/>
          <a:stretch/>
        </p:blipFill>
        <p:spPr>
          <a:xfrm>
            <a:off x="0" y="0"/>
            <a:ext cx="12192001" cy="6857999"/>
          </a:xfrm>
          <a:prstGeom prst="rect">
            <a:avLst/>
          </a:prstGeom>
          <a:noFill/>
          <a:ln>
            <a:noFill/>
          </a:ln>
        </p:spPr>
      </p:pic>
      <p:sp>
        <p:nvSpPr>
          <p:cNvPr id="675" name="Google Shape;675;p62"/>
          <p:cNvSpPr/>
          <p:nvPr/>
        </p:nvSpPr>
        <p:spPr>
          <a:xfrm>
            <a:off x="0" y="0"/>
            <a:ext cx="12192000" cy="6858000"/>
          </a:xfrm>
          <a:prstGeom prst="rect">
            <a:avLst/>
          </a:prstGeom>
          <a:solidFill>
            <a:schemeClr val="accent2">
              <a:alpha val="745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676" name="Google Shape;676;p62"/>
          <p:cNvSpPr txBox="1"/>
          <p:nvPr/>
        </p:nvSpPr>
        <p:spPr>
          <a:xfrm>
            <a:off x="3080850" y="2665350"/>
            <a:ext cx="6639900" cy="1527300"/>
          </a:xfrm>
          <a:prstGeom prst="rect">
            <a:avLst/>
          </a:prstGeom>
          <a:noFill/>
          <a:ln>
            <a:noFill/>
          </a:ln>
        </p:spPr>
        <p:txBody>
          <a:bodyPr anchorCtr="0" anchor="t" bIns="121900" lIns="121900" spcFirstLastPara="1" rIns="121900" wrap="square" tIns="121900">
            <a:noAutofit/>
          </a:bodyPr>
          <a:lstStyle/>
          <a:p>
            <a:pPr indent="457200" lvl="0" marL="457200" marR="0" rtl="0" algn="l">
              <a:lnSpc>
                <a:spcPct val="100000"/>
              </a:lnSpc>
              <a:spcBef>
                <a:spcPts val="0"/>
              </a:spcBef>
              <a:spcAft>
                <a:spcPts val="0"/>
              </a:spcAft>
              <a:buClr>
                <a:srgbClr val="000000"/>
              </a:buClr>
              <a:buSzPts val="4800"/>
              <a:buFont typeface="Arial"/>
              <a:buNone/>
            </a:pPr>
            <a:r>
              <a:rPr b="1" i="0" lang="en-US" sz="5000" u="none" cap="none" strike="noStrike">
                <a:solidFill>
                  <a:srgbClr val="FFFFFF"/>
                </a:solidFill>
                <a:latin typeface="Calibri"/>
                <a:ea typeface="Calibri"/>
                <a:cs typeface="Calibri"/>
                <a:sym typeface="Calibri"/>
              </a:rPr>
              <a:t>THANK YOU!!!</a:t>
            </a:r>
            <a:endParaRPr b="1" i="0" sz="50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sp>
        <p:nvSpPr>
          <p:cNvPr id="677" name="Google Shape;677;p62"/>
          <p:cNvSpPr txBox="1"/>
          <p:nvPr/>
        </p:nvSpPr>
        <p:spPr>
          <a:xfrm>
            <a:off x="4205200" y="3598425"/>
            <a:ext cx="38745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Calibri"/>
                <a:ea typeface="Calibri"/>
                <a:cs typeface="Calibri"/>
                <a:sym typeface="Calibri"/>
              </a:rPr>
              <a:t>ANY QUESTIONS?</a:t>
            </a:r>
            <a:endParaRPr sz="2000">
              <a:solidFill>
                <a:srgbClr val="FFFFFF"/>
              </a:solidFill>
              <a:latin typeface="Calibri"/>
              <a:ea typeface="Calibri"/>
              <a:cs typeface="Calibri"/>
              <a:sym typeface="Calibri"/>
            </a:endParaRPr>
          </a:p>
        </p:txBody>
      </p:sp>
      <p:pic>
        <p:nvPicPr>
          <p:cNvPr id="678" name="Google Shape;678;p62"/>
          <p:cNvPicPr preferRelativeResize="0"/>
          <p:nvPr/>
        </p:nvPicPr>
        <p:blipFill>
          <a:blip r:embed="rId4">
            <a:alphaModFix/>
          </a:blip>
          <a:stretch>
            <a:fillRect/>
          </a:stretch>
        </p:blipFill>
        <p:spPr>
          <a:xfrm>
            <a:off x="1659925" y="2711801"/>
            <a:ext cx="2260022" cy="143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grpSp>
        <p:nvGrpSpPr>
          <p:cNvPr id="202" name="Google Shape;202;p29"/>
          <p:cNvGrpSpPr/>
          <p:nvPr/>
        </p:nvGrpSpPr>
        <p:grpSpPr>
          <a:xfrm>
            <a:off x="51" y="6714033"/>
            <a:ext cx="12192052" cy="144002"/>
            <a:chOff x="4115999" y="1098000"/>
            <a:chExt cx="3960001" cy="54000"/>
          </a:xfrm>
        </p:grpSpPr>
        <p:sp>
          <p:nvSpPr>
            <p:cNvPr id="203" name="Google Shape;203;p29"/>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04" name="Google Shape;204;p29"/>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205" name="Google Shape;205;p29"/>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6" name="Google Shape;206;p29"/>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AI TRANSFORMING THE WORLD</a:t>
            </a:r>
            <a:endParaRPr sz="3200">
              <a:latin typeface="Montserrat"/>
              <a:ea typeface="Montserrat"/>
              <a:cs typeface="Montserrat"/>
              <a:sym typeface="Montserrat"/>
            </a:endParaRPr>
          </a:p>
        </p:txBody>
      </p:sp>
      <p:sp>
        <p:nvSpPr>
          <p:cNvPr id="207" name="Google Shape;207;p29"/>
          <p:cNvSpPr txBox="1"/>
          <p:nvPr/>
        </p:nvSpPr>
        <p:spPr>
          <a:xfrm>
            <a:off x="3567473" y="1773526"/>
            <a:ext cx="5259300" cy="618600"/>
          </a:xfrm>
          <a:prstGeom prst="rect">
            <a:avLst/>
          </a:prstGeom>
          <a:solidFill>
            <a:srgbClr val="F2F2F2">
              <a:alpha val="9800"/>
            </a:srgbClr>
          </a:solidFill>
          <a:ln cap="flat" cmpd="sng" w="9525">
            <a:solidFill>
              <a:srgbClr val="008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Montserrat"/>
                <a:ea typeface="Montserrat"/>
                <a:cs typeface="Montserrat"/>
                <a:sym typeface="Montserrat"/>
              </a:rPr>
              <a:t>PROBLEMS WE COULDN’T TACKLE BEFORE </a:t>
            </a:r>
            <a:endParaRPr>
              <a:latin typeface="Montserrat"/>
              <a:ea typeface="Montserrat"/>
              <a:cs typeface="Montserrat"/>
              <a:sym typeface="Montserrat"/>
            </a:endParaRPr>
          </a:p>
        </p:txBody>
      </p:sp>
      <p:grpSp>
        <p:nvGrpSpPr>
          <p:cNvPr id="208" name="Google Shape;208;p29"/>
          <p:cNvGrpSpPr/>
          <p:nvPr/>
        </p:nvGrpSpPr>
        <p:grpSpPr>
          <a:xfrm>
            <a:off x="7469249" y="2810035"/>
            <a:ext cx="4038754" cy="3320800"/>
            <a:chOff x="6698716" y="2602566"/>
            <a:chExt cx="3942940" cy="3094009"/>
          </a:xfrm>
        </p:grpSpPr>
        <p:pic>
          <p:nvPicPr>
            <p:cNvPr id="209" name="Google Shape;209;p29"/>
            <p:cNvPicPr preferRelativeResize="0"/>
            <p:nvPr/>
          </p:nvPicPr>
          <p:blipFill rotWithShape="1">
            <a:blip r:embed="rId3">
              <a:alphaModFix/>
            </a:blip>
            <a:srcRect b="0" l="0" r="0" t="0"/>
            <a:stretch/>
          </p:blipFill>
          <p:spPr>
            <a:xfrm>
              <a:off x="8890182" y="3791275"/>
              <a:ext cx="1549018" cy="1647016"/>
            </a:xfrm>
            <a:prstGeom prst="rect">
              <a:avLst/>
            </a:prstGeom>
            <a:noFill/>
            <a:ln>
              <a:noFill/>
            </a:ln>
            <a:effectLst>
              <a:outerShdw blurRad="292100" rotWithShape="0" algn="tl" dir="2700000" dist="139700">
                <a:srgbClr val="333333">
                  <a:alpha val="64709"/>
                </a:srgbClr>
              </a:outerShdw>
            </a:effectLst>
          </p:spPr>
        </p:pic>
        <p:pic>
          <p:nvPicPr>
            <p:cNvPr id="210" name="Google Shape;210;p29"/>
            <p:cNvPicPr preferRelativeResize="0"/>
            <p:nvPr/>
          </p:nvPicPr>
          <p:blipFill rotWithShape="1">
            <a:blip r:embed="rId4">
              <a:alphaModFix/>
            </a:blip>
            <a:srcRect b="0" l="0" r="0" t="0"/>
            <a:stretch/>
          </p:blipFill>
          <p:spPr>
            <a:xfrm>
              <a:off x="6986070" y="3791275"/>
              <a:ext cx="1006200" cy="1905300"/>
            </a:xfrm>
            <a:prstGeom prst="roundRect">
              <a:avLst>
                <a:gd fmla="val 8594" name="adj"/>
              </a:avLst>
            </a:prstGeom>
            <a:solidFill>
              <a:srgbClr val="ECECEC"/>
            </a:solidFill>
            <a:ln>
              <a:noFill/>
            </a:ln>
          </p:spPr>
        </p:pic>
        <p:pic>
          <p:nvPicPr>
            <p:cNvPr id="211" name="Google Shape;211;p29"/>
            <p:cNvPicPr preferRelativeResize="0"/>
            <p:nvPr/>
          </p:nvPicPr>
          <p:blipFill rotWithShape="1">
            <a:blip r:embed="rId5">
              <a:alphaModFix/>
            </a:blip>
            <a:srcRect b="0" l="0" r="0" t="0"/>
            <a:stretch/>
          </p:blipFill>
          <p:spPr>
            <a:xfrm>
              <a:off x="6698716" y="2602566"/>
              <a:ext cx="1580862" cy="1093018"/>
            </a:xfrm>
            <a:prstGeom prst="rect">
              <a:avLst/>
            </a:prstGeom>
            <a:noFill/>
            <a:ln>
              <a:noFill/>
            </a:ln>
            <a:effectLst>
              <a:outerShdw blurRad="292100" rotWithShape="0" algn="tl" dir="2700000" dist="139700">
                <a:srgbClr val="333333">
                  <a:alpha val="64709"/>
                </a:srgbClr>
              </a:outerShdw>
            </a:effectLst>
          </p:spPr>
        </p:pic>
        <p:pic>
          <p:nvPicPr>
            <p:cNvPr id="212" name="Google Shape;212;p29"/>
            <p:cNvPicPr preferRelativeResize="0"/>
            <p:nvPr/>
          </p:nvPicPr>
          <p:blipFill rotWithShape="1">
            <a:blip r:embed="rId6">
              <a:alphaModFix/>
            </a:blip>
            <a:srcRect b="0" l="0" r="0" t="0"/>
            <a:stretch/>
          </p:blipFill>
          <p:spPr>
            <a:xfrm>
              <a:off x="8396837" y="2611575"/>
              <a:ext cx="2244819" cy="998800"/>
            </a:xfrm>
            <a:prstGeom prst="rect">
              <a:avLst/>
            </a:prstGeom>
            <a:noFill/>
            <a:ln>
              <a:noFill/>
            </a:ln>
            <a:effectLst>
              <a:outerShdw blurRad="292100" rotWithShape="0" algn="tl" dir="2700000" dist="139700">
                <a:srgbClr val="333333">
                  <a:alpha val="64709"/>
                </a:srgbClr>
              </a:outerShdw>
            </a:effectLst>
          </p:spPr>
        </p:pic>
      </p:grpSp>
      <p:sp>
        <p:nvSpPr>
          <p:cNvPr id="213" name="Google Shape;213;p29"/>
          <p:cNvSpPr txBox="1"/>
          <p:nvPr/>
        </p:nvSpPr>
        <p:spPr>
          <a:xfrm>
            <a:off x="935000" y="2799537"/>
            <a:ext cx="6386700" cy="3342000"/>
          </a:xfrm>
          <a:prstGeom prst="rect">
            <a:avLst/>
          </a:prstGeom>
          <a:noFill/>
          <a:ln>
            <a:noFill/>
          </a:ln>
        </p:spPr>
        <p:txBody>
          <a:bodyPr anchorCtr="0" anchor="ctr" bIns="91425" lIns="91425" spcFirstLastPara="1" rIns="91425" wrap="square" tIns="91425">
            <a:noAutofit/>
          </a:bodyPr>
          <a:lstStyle/>
          <a:p>
            <a:pPr indent="-342900" lvl="0" marL="457200" marR="0" rtl="0" algn="l">
              <a:spcBef>
                <a:spcPts val="0"/>
              </a:spcBef>
              <a:spcAft>
                <a:spcPts val="0"/>
              </a:spcAft>
              <a:buClr>
                <a:srgbClr val="4959AA"/>
              </a:buClr>
              <a:buSzPts val="1800"/>
              <a:buFont typeface="Montserrat"/>
              <a:buChar char="➔"/>
            </a:pPr>
            <a:r>
              <a:rPr i="0" lang="en-US" sz="1800" u="none" cap="none" strike="noStrike">
                <a:solidFill>
                  <a:srgbClr val="4959AA"/>
                </a:solidFill>
                <a:latin typeface="Montserrat"/>
                <a:ea typeface="Montserrat"/>
                <a:cs typeface="Montserrat"/>
                <a:sym typeface="Montserrat"/>
              </a:rPr>
              <a:t>Discovery and cure of new diseases</a:t>
            </a:r>
            <a:r>
              <a:rPr i="0" lang="en-US" sz="1800" u="none" cap="none" strike="noStrike">
                <a:solidFill>
                  <a:srgbClr val="FFC000"/>
                </a:solidFill>
                <a:latin typeface="Montserrat"/>
                <a:ea typeface="Montserrat"/>
                <a:cs typeface="Montserrat"/>
                <a:sym typeface="Montserrat"/>
              </a:rPr>
              <a:t> </a:t>
            </a:r>
            <a:r>
              <a:rPr i="0" lang="en-US" sz="1800" u="none" cap="none" strike="noStrike">
                <a:solidFill>
                  <a:srgbClr val="000000"/>
                </a:solidFill>
                <a:latin typeface="Montserrat"/>
                <a:ea typeface="Montserrat"/>
                <a:cs typeface="Montserrat"/>
                <a:sym typeface="Montserrat"/>
              </a:rPr>
              <a:t>like amyotrophic lateral sclerosis</a:t>
            </a:r>
            <a:endParaRPr i="0" sz="1800" u="none" cap="none" strike="noStrike">
              <a:solidFill>
                <a:srgbClr val="000000"/>
              </a:solidFill>
              <a:latin typeface="Montserrat"/>
              <a:ea typeface="Montserrat"/>
              <a:cs typeface="Montserrat"/>
              <a:sym typeface="Montserrat"/>
            </a:endParaRPr>
          </a:p>
          <a:p>
            <a:pPr indent="-342900" lvl="0" marL="457200" marR="0" rtl="0" algn="l">
              <a:spcBef>
                <a:spcPts val="0"/>
              </a:spcBef>
              <a:spcAft>
                <a:spcPts val="0"/>
              </a:spcAft>
              <a:buClr>
                <a:srgbClr val="4959AA"/>
              </a:buClr>
              <a:buSzPts val="1800"/>
              <a:buFont typeface="Montserrat"/>
              <a:buChar char="➔"/>
            </a:pPr>
            <a:r>
              <a:rPr i="0" lang="en-US" sz="1800" u="none" cap="none" strike="noStrike">
                <a:solidFill>
                  <a:srgbClr val="4959AA"/>
                </a:solidFill>
                <a:latin typeface="Montserrat"/>
                <a:ea typeface="Montserrat"/>
                <a:cs typeface="Montserrat"/>
                <a:sym typeface="Montserrat"/>
              </a:rPr>
              <a:t>Safer driving.</a:t>
            </a:r>
            <a:r>
              <a:rPr i="0" lang="en-US" sz="1800" u="none" cap="none" strike="noStrike">
                <a:solidFill>
                  <a:srgbClr val="AB7A22"/>
                </a:solidFill>
                <a:latin typeface="Montserrat"/>
                <a:ea typeface="Montserrat"/>
                <a:cs typeface="Montserrat"/>
                <a:sym typeface="Montserrat"/>
              </a:rPr>
              <a:t> </a:t>
            </a:r>
            <a:r>
              <a:rPr i="0" lang="en-US" sz="1800" u="none" cap="none" strike="noStrike">
                <a:solidFill>
                  <a:srgbClr val="000000"/>
                </a:solidFill>
                <a:latin typeface="Montserrat"/>
                <a:ea typeface="Montserrat"/>
                <a:cs typeface="Montserrat"/>
                <a:sym typeface="Montserrat"/>
              </a:rPr>
              <a:t>According to Bloomberg 25% of all cars on the road will be fully autonomous by 2036</a:t>
            </a:r>
            <a:endParaRPr sz="1800">
              <a:solidFill>
                <a:srgbClr val="4959AA"/>
              </a:solidFill>
              <a:latin typeface="Montserrat"/>
              <a:ea typeface="Montserrat"/>
              <a:cs typeface="Montserrat"/>
              <a:sym typeface="Montserrat"/>
            </a:endParaRPr>
          </a:p>
          <a:p>
            <a:pPr indent="-342900" lvl="0" marL="457200" marR="0" rtl="0" algn="l">
              <a:spcBef>
                <a:spcPts val="0"/>
              </a:spcBef>
              <a:spcAft>
                <a:spcPts val="0"/>
              </a:spcAft>
              <a:buClr>
                <a:srgbClr val="4959AA"/>
              </a:buClr>
              <a:buSzPts val="1800"/>
              <a:buFont typeface="Montserrat"/>
              <a:buChar char="➔"/>
            </a:pPr>
            <a:r>
              <a:rPr i="0" lang="en-US" sz="1800" u="none" cap="none" strike="noStrike">
                <a:solidFill>
                  <a:srgbClr val="000000"/>
                </a:solidFill>
                <a:latin typeface="Montserrat"/>
                <a:ea typeface="Montserrat"/>
                <a:cs typeface="Montserrat"/>
                <a:sym typeface="Montserrat"/>
              </a:rPr>
              <a:t>Smarter use of </a:t>
            </a:r>
            <a:r>
              <a:rPr i="0" lang="en-US" sz="1800" u="none" cap="none" strike="noStrike">
                <a:solidFill>
                  <a:srgbClr val="4959AA"/>
                </a:solidFill>
                <a:latin typeface="Montserrat"/>
                <a:ea typeface="Montserrat"/>
                <a:cs typeface="Montserrat"/>
                <a:sym typeface="Montserrat"/>
              </a:rPr>
              <a:t>energy</a:t>
            </a:r>
            <a:endParaRPr i="0" sz="1800" u="none" cap="none" strike="noStrike">
              <a:solidFill>
                <a:srgbClr val="4959AA"/>
              </a:solidFill>
              <a:latin typeface="Montserrat"/>
              <a:ea typeface="Montserrat"/>
              <a:cs typeface="Montserrat"/>
              <a:sym typeface="Montserrat"/>
            </a:endParaRPr>
          </a:p>
          <a:p>
            <a:pPr indent="-342900" lvl="0" marL="457200" marR="0" rtl="0" algn="l">
              <a:spcBef>
                <a:spcPts val="0"/>
              </a:spcBef>
              <a:spcAft>
                <a:spcPts val="0"/>
              </a:spcAft>
              <a:buClr>
                <a:srgbClr val="4959AA"/>
              </a:buClr>
              <a:buSzPts val="1800"/>
              <a:buFont typeface="Montserrat"/>
              <a:buChar char="➔"/>
            </a:pPr>
            <a:r>
              <a:rPr i="0" lang="en-US" sz="1800" u="none" cap="none" strike="noStrike">
                <a:solidFill>
                  <a:srgbClr val="000000"/>
                </a:solidFill>
                <a:latin typeface="Montserrat"/>
                <a:ea typeface="Montserrat"/>
                <a:cs typeface="Montserrat"/>
                <a:sym typeface="Montserrat"/>
              </a:rPr>
              <a:t>Preserving the environment and reversing the impact of </a:t>
            </a:r>
            <a:r>
              <a:rPr i="0" lang="en-US" sz="1800" u="none" cap="none" strike="noStrike">
                <a:solidFill>
                  <a:srgbClr val="4959AA"/>
                </a:solidFill>
                <a:latin typeface="Montserrat"/>
                <a:ea typeface="Montserrat"/>
                <a:cs typeface="Montserrat"/>
                <a:sym typeface="Montserrat"/>
              </a:rPr>
              <a:t>climate change</a:t>
            </a:r>
            <a:endParaRPr i="0" sz="1800" u="none" cap="none" strike="noStrike">
              <a:solidFill>
                <a:srgbClr val="4959AA"/>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grpSp>
        <p:nvGrpSpPr>
          <p:cNvPr id="219" name="Google Shape;219;p30"/>
          <p:cNvGrpSpPr/>
          <p:nvPr/>
        </p:nvGrpSpPr>
        <p:grpSpPr>
          <a:xfrm>
            <a:off x="51" y="6714033"/>
            <a:ext cx="12192052" cy="144002"/>
            <a:chOff x="4115999" y="1098000"/>
            <a:chExt cx="3960001" cy="54000"/>
          </a:xfrm>
        </p:grpSpPr>
        <p:sp>
          <p:nvSpPr>
            <p:cNvPr id="220" name="Google Shape;220;p30"/>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21" name="Google Shape;221;p30"/>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222" name="Google Shape;222;p30"/>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3" name="Google Shape;223;p30"/>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AI IS REVOLUTIONIZING INDUSTRIES – CASES</a:t>
            </a:r>
            <a:endParaRPr sz="3200">
              <a:latin typeface="Montserrat"/>
              <a:ea typeface="Montserrat"/>
              <a:cs typeface="Montserrat"/>
              <a:sym typeface="Montserrat"/>
            </a:endParaRPr>
          </a:p>
        </p:txBody>
      </p:sp>
      <p:pic>
        <p:nvPicPr>
          <p:cNvPr id="224" name="Google Shape;224;p30"/>
          <p:cNvPicPr preferRelativeResize="0"/>
          <p:nvPr/>
        </p:nvPicPr>
        <p:blipFill rotWithShape="1">
          <a:blip r:embed="rId3">
            <a:alphaModFix/>
          </a:blip>
          <a:srcRect b="0" l="0" r="0" t="0"/>
          <a:stretch/>
        </p:blipFill>
        <p:spPr>
          <a:xfrm>
            <a:off x="6603203" y="2492282"/>
            <a:ext cx="1795200" cy="1008000"/>
          </a:xfrm>
          <a:prstGeom prst="roundRect">
            <a:avLst>
              <a:gd fmla="val 8594" name="adj"/>
            </a:avLst>
          </a:prstGeom>
          <a:solidFill>
            <a:srgbClr val="ECECEC"/>
          </a:solidFill>
          <a:ln>
            <a:noFill/>
          </a:ln>
        </p:spPr>
      </p:pic>
      <p:pic>
        <p:nvPicPr>
          <p:cNvPr id="225" name="Google Shape;225;p30"/>
          <p:cNvPicPr preferRelativeResize="0"/>
          <p:nvPr/>
        </p:nvPicPr>
        <p:blipFill rotWithShape="1">
          <a:blip r:embed="rId4">
            <a:alphaModFix/>
          </a:blip>
          <a:srcRect b="0" l="0" r="0" t="0"/>
          <a:stretch/>
        </p:blipFill>
        <p:spPr>
          <a:xfrm>
            <a:off x="6611856" y="5499357"/>
            <a:ext cx="1798200" cy="942300"/>
          </a:xfrm>
          <a:prstGeom prst="roundRect">
            <a:avLst>
              <a:gd fmla="val 8594" name="adj"/>
            </a:avLst>
          </a:prstGeom>
          <a:solidFill>
            <a:srgbClr val="ECECEC"/>
          </a:solidFill>
          <a:ln>
            <a:noFill/>
          </a:ln>
        </p:spPr>
      </p:pic>
      <p:pic>
        <p:nvPicPr>
          <p:cNvPr id="226" name="Google Shape;226;p30"/>
          <p:cNvPicPr preferRelativeResize="0"/>
          <p:nvPr/>
        </p:nvPicPr>
        <p:blipFill rotWithShape="1">
          <a:blip r:embed="rId5">
            <a:alphaModFix/>
          </a:blip>
          <a:srcRect b="0" l="0" r="0" t="0"/>
          <a:stretch/>
        </p:blipFill>
        <p:spPr>
          <a:xfrm>
            <a:off x="1172845" y="2485101"/>
            <a:ext cx="1802700" cy="970800"/>
          </a:xfrm>
          <a:prstGeom prst="roundRect">
            <a:avLst>
              <a:gd fmla="val 8594" name="adj"/>
            </a:avLst>
          </a:prstGeom>
          <a:solidFill>
            <a:srgbClr val="ECECEC"/>
          </a:solidFill>
          <a:ln>
            <a:noFill/>
          </a:ln>
        </p:spPr>
      </p:pic>
      <p:pic>
        <p:nvPicPr>
          <p:cNvPr id="227" name="Google Shape;227;p30"/>
          <p:cNvPicPr preferRelativeResize="0"/>
          <p:nvPr/>
        </p:nvPicPr>
        <p:blipFill rotWithShape="1">
          <a:blip r:embed="rId6">
            <a:alphaModFix/>
          </a:blip>
          <a:srcRect b="0" l="0" r="0" t="0"/>
          <a:stretch/>
        </p:blipFill>
        <p:spPr>
          <a:xfrm>
            <a:off x="6611873" y="4522969"/>
            <a:ext cx="1798200" cy="950400"/>
          </a:xfrm>
          <a:prstGeom prst="roundRect">
            <a:avLst>
              <a:gd fmla="val 8594" name="adj"/>
            </a:avLst>
          </a:prstGeom>
          <a:solidFill>
            <a:srgbClr val="ECECEC"/>
          </a:solidFill>
          <a:ln>
            <a:noFill/>
          </a:ln>
        </p:spPr>
      </p:pic>
      <p:pic>
        <p:nvPicPr>
          <p:cNvPr id="228" name="Google Shape;228;p30"/>
          <p:cNvPicPr preferRelativeResize="0"/>
          <p:nvPr/>
        </p:nvPicPr>
        <p:blipFill rotWithShape="1">
          <a:blip r:embed="rId7">
            <a:alphaModFix/>
          </a:blip>
          <a:srcRect b="0" l="0" r="0" t="0"/>
          <a:stretch/>
        </p:blipFill>
        <p:spPr>
          <a:xfrm>
            <a:off x="1185828" y="4492127"/>
            <a:ext cx="1798200" cy="984900"/>
          </a:xfrm>
          <a:prstGeom prst="roundRect">
            <a:avLst>
              <a:gd fmla="val 8594" name="adj"/>
            </a:avLst>
          </a:prstGeom>
          <a:solidFill>
            <a:srgbClr val="ECECEC"/>
          </a:solidFill>
          <a:ln>
            <a:noFill/>
          </a:ln>
        </p:spPr>
      </p:pic>
      <p:pic>
        <p:nvPicPr>
          <p:cNvPr id="229" name="Google Shape;229;p30"/>
          <p:cNvPicPr preferRelativeResize="0"/>
          <p:nvPr/>
        </p:nvPicPr>
        <p:blipFill rotWithShape="1">
          <a:blip r:embed="rId8">
            <a:alphaModFix/>
          </a:blip>
          <a:srcRect b="0" l="0" r="0" t="0"/>
          <a:stretch/>
        </p:blipFill>
        <p:spPr>
          <a:xfrm>
            <a:off x="1185825" y="1466733"/>
            <a:ext cx="1798200" cy="989700"/>
          </a:xfrm>
          <a:prstGeom prst="roundRect">
            <a:avLst>
              <a:gd fmla="val 8594" name="adj"/>
            </a:avLst>
          </a:prstGeom>
          <a:solidFill>
            <a:srgbClr val="ECECEC"/>
          </a:solidFill>
          <a:ln>
            <a:noFill/>
          </a:ln>
        </p:spPr>
      </p:pic>
      <p:pic>
        <p:nvPicPr>
          <p:cNvPr id="230" name="Google Shape;230;p30"/>
          <p:cNvPicPr preferRelativeResize="0"/>
          <p:nvPr/>
        </p:nvPicPr>
        <p:blipFill rotWithShape="1">
          <a:blip r:embed="rId9">
            <a:alphaModFix/>
          </a:blip>
          <a:srcRect b="-1132" l="0" r="0" t="0"/>
          <a:stretch/>
        </p:blipFill>
        <p:spPr>
          <a:xfrm>
            <a:off x="6603205" y="1463514"/>
            <a:ext cx="1795200" cy="1002900"/>
          </a:xfrm>
          <a:prstGeom prst="roundRect">
            <a:avLst>
              <a:gd fmla="val 8594" name="adj"/>
            </a:avLst>
          </a:prstGeom>
          <a:solidFill>
            <a:srgbClr val="ECECEC"/>
          </a:solidFill>
          <a:ln>
            <a:noFill/>
          </a:ln>
        </p:spPr>
      </p:pic>
      <p:pic>
        <p:nvPicPr>
          <p:cNvPr id="231" name="Google Shape;231;p30"/>
          <p:cNvPicPr preferRelativeResize="0"/>
          <p:nvPr/>
        </p:nvPicPr>
        <p:blipFill rotWithShape="1">
          <a:blip r:embed="rId10">
            <a:alphaModFix/>
          </a:blip>
          <a:srcRect b="0" l="0" r="0" t="0"/>
          <a:stretch/>
        </p:blipFill>
        <p:spPr>
          <a:xfrm>
            <a:off x="1185825" y="3484753"/>
            <a:ext cx="1785300" cy="978600"/>
          </a:xfrm>
          <a:prstGeom prst="roundRect">
            <a:avLst>
              <a:gd fmla="val 8594" name="adj"/>
            </a:avLst>
          </a:prstGeom>
          <a:solidFill>
            <a:srgbClr val="ECECEC"/>
          </a:solidFill>
          <a:ln>
            <a:noFill/>
          </a:ln>
        </p:spPr>
      </p:pic>
      <p:sp>
        <p:nvSpPr>
          <p:cNvPr id="232" name="Google Shape;232;p30"/>
          <p:cNvSpPr/>
          <p:nvPr/>
        </p:nvSpPr>
        <p:spPr>
          <a:xfrm>
            <a:off x="6594620" y="3526196"/>
            <a:ext cx="1785300" cy="970800"/>
          </a:xfrm>
          <a:prstGeom prst="rect">
            <a:avLst/>
          </a:prstGeom>
          <a:blipFill rotWithShape="1">
            <a:blip r:embed="rId11">
              <a:alphaModFix/>
            </a:blip>
            <a:stretch>
              <a:fillRect b="0" l="0" r="0" t="0"/>
            </a:stretch>
          </a:blipFill>
          <a:ln cap="flat" cmpd="sng" w="952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000" u="none" cap="none" strike="noStrike">
              <a:solidFill>
                <a:srgbClr val="FFFFFF"/>
              </a:solidFill>
              <a:latin typeface="Open Sans"/>
              <a:ea typeface="Open Sans"/>
              <a:cs typeface="Open Sans"/>
              <a:sym typeface="Open Sans"/>
            </a:endParaRPr>
          </a:p>
        </p:txBody>
      </p:sp>
      <p:pic>
        <p:nvPicPr>
          <p:cNvPr id="233" name="Google Shape;233;p30"/>
          <p:cNvPicPr preferRelativeResize="0"/>
          <p:nvPr/>
        </p:nvPicPr>
        <p:blipFill rotWithShape="1">
          <a:blip r:embed="rId12">
            <a:alphaModFix/>
          </a:blip>
          <a:srcRect b="0" l="0" r="0" t="0"/>
          <a:stretch/>
        </p:blipFill>
        <p:spPr>
          <a:xfrm>
            <a:off x="1174623" y="5505818"/>
            <a:ext cx="1809300" cy="978600"/>
          </a:xfrm>
          <a:prstGeom prst="roundRect">
            <a:avLst>
              <a:gd fmla="val 8594" name="adj"/>
            </a:avLst>
          </a:prstGeom>
          <a:solidFill>
            <a:srgbClr val="ECECEC"/>
          </a:solidFill>
          <a:ln>
            <a:noFill/>
          </a:ln>
        </p:spPr>
      </p:pic>
      <p:sp>
        <p:nvSpPr>
          <p:cNvPr id="234" name="Google Shape;234;p30"/>
          <p:cNvSpPr txBox="1"/>
          <p:nvPr/>
        </p:nvSpPr>
        <p:spPr>
          <a:xfrm>
            <a:off x="3172858" y="1576828"/>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100" u="none" cap="none" strike="noStrike">
                <a:solidFill>
                  <a:srgbClr val="4959AA"/>
                </a:solidFill>
                <a:latin typeface="Montserrat"/>
                <a:ea typeface="Montserrat"/>
                <a:cs typeface="Montserrat"/>
                <a:sym typeface="Montserrat"/>
              </a:rPr>
              <a:t>AUTOMOTIVE</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Autonomous Driving</a:t>
            </a:r>
            <a:endParaRPr>
              <a:latin typeface="Montserrat"/>
              <a:ea typeface="Montserrat"/>
              <a:cs typeface="Montserrat"/>
              <a:sym typeface="Montserrat"/>
            </a:endParaRPr>
          </a:p>
          <a:p>
            <a:pPr indent="0" lvl="0" marL="0" marR="0" rtl="0" algn="l">
              <a:spcBef>
                <a:spcPts val="0"/>
              </a:spcBef>
              <a:spcAft>
                <a:spcPts val="0"/>
              </a:spcAft>
              <a:buNone/>
            </a:pPr>
            <a:r>
              <a:rPr lang="en-US" sz="1100">
                <a:latin typeface="Montserrat"/>
                <a:ea typeface="Montserrat"/>
                <a:cs typeface="Montserrat"/>
                <a:sym typeface="Montserrat"/>
              </a:rPr>
              <a:t>Object detection</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Mobility as service and connected vehicle</a:t>
            </a:r>
            <a:endParaRPr>
              <a:latin typeface="Montserrat"/>
              <a:ea typeface="Montserrat"/>
              <a:cs typeface="Montserrat"/>
              <a:sym typeface="Montserrat"/>
            </a:endParaRPr>
          </a:p>
        </p:txBody>
      </p:sp>
      <p:sp>
        <p:nvSpPr>
          <p:cNvPr id="235" name="Google Shape;235;p30"/>
          <p:cNvSpPr txBox="1"/>
          <p:nvPr/>
        </p:nvSpPr>
        <p:spPr>
          <a:xfrm>
            <a:off x="3172858" y="2521746"/>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FINANCIAL SERVICES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Claim fraud</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Customer service chatbots/routing</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Risk evaluation</a:t>
            </a:r>
            <a:endParaRPr>
              <a:latin typeface="Montserrat"/>
              <a:ea typeface="Montserrat"/>
              <a:cs typeface="Montserrat"/>
              <a:sym typeface="Montserrat"/>
            </a:endParaRPr>
          </a:p>
        </p:txBody>
      </p:sp>
      <p:sp>
        <p:nvSpPr>
          <p:cNvPr id="236" name="Google Shape;236;p30"/>
          <p:cNvSpPr txBox="1"/>
          <p:nvPr/>
        </p:nvSpPr>
        <p:spPr>
          <a:xfrm>
            <a:off x="3172858" y="3466664"/>
            <a:ext cx="2923200" cy="9387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GOV’T &amp; DEFENSE</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Identifying threats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Satellite imagery &amp; Optimize logistics management</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Support emergency response teams </a:t>
            </a:r>
            <a:endParaRPr>
              <a:latin typeface="Montserrat"/>
              <a:ea typeface="Montserrat"/>
              <a:cs typeface="Montserrat"/>
              <a:sym typeface="Montserrat"/>
            </a:endParaRPr>
          </a:p>
        </p:txBody>
      </p:sp>
      <p:sp>
        <p:nvSpPr>
          <p:cNvPr id="237" name="Google Shape;237;p30"/>
          <p:cNvSpPr txBox="1"/>
          <p:nvPr/>
        </p:nvSpPr>
        <p:spPr>
          <a:xfrm>
            <a:off x="3172858" y="4580860"/>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HEALTHCARE</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Improve Clinical Care</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Drive Operational Efficiency</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Speed Up Drug Discovery</a:t>
            </a:r>
            <a:endParaRPr>
              <a:latin typeface="Montserrat"/>
              <a:ea typeface="Montserrat"/>
              <a:cs typeface="Montserrat"/>
              <a:sym typeface="Montserrat"/>
            </a:endParaRPr>
          </a:p>
        </p:txBody>
      </p:sp>
      <p:sp>
        <p:nvSpPr>
          <p:cNvPr id="238" name="Google Shape;238;p30"/>
          <p:cNvSpPr txBox="1"/>
          <p:nvPr/>
        </p:nvSpPr>
        <p:spPr>
          <a:xfrm>
            <a:off x="3172858" y="5525778"/>
            <a:ext cx="2923200" cy="9387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HIGHER EDUCATION/RESEARCH</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Climate &amp; Melting of Sea Ice Prediction</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Design more effective drugs and new treatments for diseases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Predictive analytics in the sports industry</a:t>
            </a:r>
            <a:endParaRPr>
              <a:latin typeface="Montserrat"/>
              <a:ea typeface="Montserrat"/>
              <a:cs typeface="Montserrat"/>
              <a:sym typeface="Montserrat"/>
            </a:endParaRPr>
          </a:p>
        </p:txBody>
      </p:sp>
      <p:sp>
        <p:nvSpPr>
          <p:cNvPr id="239" name="Google Shape;239;p30"/>
          <p:cNvSpPr txBox="1"/>
          <p:nvPr/>
        </p:nvSpPr>
        <p:spPr>
          <a:xfrm>
            <a:off x="8593157" y="1576827"/>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INDUSTRIAL</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Remaining Useful Life Estimation</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Failure Prediction</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Demand Forecasting</a:t>
            </a:r>
            <a:endParaRPr>
              <a:latin typeface="Montserrat"/>
              <a:ea typeface="Montserrat"/>
              <a:cs typeface="Montserrat"/>
              <a:sym typeface="Montserrat"/>
            </a:endParaRPr>
          </a:p>
        </p:txBody>
      </p:sp>
      <p:sp>
        <p:nvSpPr>
          <p:cNvPr id="240" name="Google Shape;240;p30"/>
          <p:cNvSpPr txBox="1"/>
          <p:nvPr/>
        </p:nvSpPr>
        <p:spPr>
          <a:xfrm>
            <a:off x="8593157" y="2494440"/>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OIL &amp; GAS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Sensor Data Tag Mapping</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Anomaly Detection</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Robust Fault Prediction</a:t>
            </a:r>
            <a:endParaRPr>
              <a:latin typeface="Montserrat"/>
              <a:ea typeface="Montserrat"/>
              <a:cs typeface="Montserrat"/>
              <a:sym typeface="Montserrat"/>
            </a:endParaRPr>
          </a:p>
        </p:txBody>
      </p:sp>
      <p:sp>
        <p:nvSpPr>
          <p:cNvPr id="241" name="Google Shape;241;p30"/>
          <p:cNvSpPr txBox="1"/>
          <p:nvPr/>
        </p:nvSpPr>
        <p:spPr>
          <a:xfrm>
            <a:off x="8593157" y="3412053"/>
            <a:ext cx="2923200" cy="9387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SMART CITIES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intelligent video analytics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Optimize city resources from parking management to law enforcement and city services</a:t>
            </a:r>
            <a:endParaRPr>
              <a:latin typeface="Montserrat"/>
              <a:ea typeface="Montserrat"/>
              <a:cs typeface="Montserrat"/>
              <a:sym typeface="Montserrat"/>
            </a:endParaRPr>
          </a:p>
        </p:txBody>
      </p:sp>
      <p:sp>
        <p:nvSpPr>
          <p:cNvPr id="242" name="Google Shape;242;p30"/>
          <p:cNvSpPr txBox="1"/>
          <p:nvPr/>
        </p:nvSpPr>
        <p:spPr>
          <a:xfrm>
            <a:off x="8593157" y="4498944"/>
            <a:ext cx="2923200" cy="9387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RETAIL</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Supply Chain &amp; Inventory Management</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Price Management / Markdown Optimization</a:t>
            </a:r>
            <a:endParaRPr>
              <a:latin typeface="Montserrat"/>
              <a:ea typeface="Montserrat"/>
              <a:cs typeface="Montserrat"/>
              <a:sym typeface="Montserrat"/>
            </a:endParaRPr>
          </a:p>
          <a:p>
            <a:pPr indent="0" lvl="0" marL="0" marR="0" rtl="0" algn="l">
              <a:spcBef>
                <a:spcPts val="0"/>
              </a:spcBef>
              <a:spcAft>
                <a:spcPts val="0"/>
              </a:spcAft>
              <a:buNone/>
            </a:pPr>
            <a:r>
              <a:t/>
            </a:r>
            <a:endParaRPr>
              <a:latin typeface="Montserrat"/>
              <a:ea typeface="Montserrat"/>
              <a:cs typeface="Montserrat"/>
              <a:sym typeface="Montserrat"/>
            </a:endParaRPr>
          </a:p>
        </p:txBody>
      </p:sp>
      <p:sp>
        <p:nvSpPr>
          <p:cNvPr id="243" name="Google Shape;243;p30"/>
          <p:cNvSpPr txBox="1"/>
          <p:nvPr/>
        </p:nvSpPr>
        <p:spPr>
          <a:xfrm>
            <a:off x="8593157" y="5585835"/>
            <a:ext cx="2923200" cy="769500"/>
          </a:xfrm>
          <a:prstGeom prst="rect">
            <a:avLst/>
          </a:prstGeom>
          <a:solidFill>
            <a:srgbClr val="E0E0E0">
              <a:alpha val="98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4959AA"/>
                </a:solidFill>
                <a:latin typeface="Montserrat"/>
                <a:ea typeface="Montserrat"/>
                <a:cs typeface="Montserrat"/>
                <a:sym typeface="Montserrat"/>
              </a:rPr>
              <a:t>TELCO</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Detect Network/Security Anomalies</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Forecasting Network Performance</a:t>
            </a:r>
            <a:endParaRPr>
              <a:latin typeface="Montserrat"/>
              <a:ea typeface="Montserrat"/>
              <a:cs typeface="Montserrat"/>
              <a:sym typeface="Montserrat"/>
            </a:endParaRPr>
          </a:p>
          <a:p>
            <a:pPr indent="0" lvl="0" marL="0" marR="0" rtl="0" algn="l">
              <a:spcBef>
                <a:spcPts val="0"/>
              </a:spcBef>
              <a:spcAft>
                <a:spcPts val="0"/>
              </a:spcAft>
              <a:buNone/>
            </a:pPr>
            <a:r>
              <a:rPr lang="en-US" sz="1100">
                <a:solidFill>
                  <a:srgbClr val="000000"/>
                </a:solidFill>
                <a:latin typeface="Montserrat"/>
                <a:ea typeface="Montserrat"/>
                <a:cs typeface="Montserrat"/>
                <a:sym typeface="Montserrat"/>
              </a:rPr>
              <a:t>Network Resource Optimization (SON)</a:t>
            </a:r>
            <a:endParaRPr>
              <a:latin typeface="Montserrat"/>
              <a:ea typeface="Montserrat"/>
              <a:cs typeface="Montserrat"/>
              <a:sym typeface="Montserrat"/>
            </a:endParaRPr>
          </a:p>
        </p:txBody>
      </p:sp>
      <p:sp>
        <p:nvSpPr>
          <p:cNvPr id="244" name="Google Shape;244;p30"/>
          <p:cNvSpPr txBox="1"/>
          <p:nvPr/>
        </p:nvSpPr>
        <p:spPr>
          <a:xfrm>
            <a:off x="3172850" y="937550"/>
            <a:ext cx="56556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500">
                <a:latin typeface="Montserrat"/>
                <a:ea typeface="Montserrat"/>
                <a:cs typeface="Montserrat"/>
                <a:sym typeface="Montserrat"/>
              </a:rPr>
              <a:t>Ask what AI can’t do</a:t>
            </a:r>
            <a:endParaRPr sz="15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grpSp>
        <p:nvGrpSpPr>
          <p:cNvPr id="250" name="Google Shape;250;p31"/>
          <p:cNvGrpSpPr/>
          <p:nvPr/>
        </p:nvGrpSpPr>
        <p:grpSpPr>
          <a:xfrm>
            <a:off x="51" y="6714033"/>
            <a:ext cx="12192052" cy="144002"/>
            <a:chOff x="4115999" y="1098000"/>
            <a:chExt cx="3960001" cy="54000"/>
          </a:xfrm>
        </p:grpSpPr>
        <p:sp>
          <p:nvSpPr>
            <p:cNvPr id="251" name="Google Shape;251;p31"/>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52" name="Google Shape;252;p31"/>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253" name="Google Shape;253;p31"/>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4" name="Google Shape;254;p31"/>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AI VS ML VS DL</a:t>
            </a:r>
            <a:endParaRPr sz="3200">
              <a:latin typeface="Montserrat"/>
              <a:ea typeface="Montserrat"/>
              <a:cs typeface="Montserrat"/>
              <a:sym typeface="Montserrat"/>
            </a:endParaRPr>
          </a:p>
        </p:txBody>
      </p:sp>
      <p:sp>
        <p:nvSpPr>
          <p:cNvPr id="255" name="Google Shape;255;p31"/>
          <p:cNvSpPr/>
          <p:nvPr/>
        </p:nvSpPr>
        <p:spPr>
          <a:xfrm>
            <a:off x="1395862" y="1365612"/>
            <a:ext cx="9382500" cy="2763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6" name="Google Shape;256;p31"/>
          <p:cNvSpPr/>
          <p:nvPr/>
        </p:nvSpPr>
        <p:spPr>
          <a:xfrm>
            <a:off x="4494424" y="1913636"/>
            <a:ext cx="6283800" cy="22149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7" name="Google Shape;257;p31"/>
          <p:cNvSpPr/>
          <p:nvPr/>
        </p:nvSpPr>
        <p:spPr>
          <a:xfrm>
            <a:off x="7675935" y="2428716"/>
            <a:ext cx="3102600" cy="1699800"/>
          </a:xfrm>
          <a:prstGeom prst="rect">
            <a:avLst/>
          </a:prstGeom>
          <a:solidFill>
            <a:srgbClr val="4959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258" name="Google Shape;258;p31"/>
          <p:cNvSpPr txBox="1"/>
          <p:nvPr/>
        </p:nvSpPr>
        <p:spPr>
          <a:xfrm>
            <a:off x="7705719" y="2561962"/>
            <a:ext cx="3019800" cy="43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Arial"/>
              <a:buNone/>
            </a:pPr>
            <a:r>
              <a:rPr b="0" i="0" lang="en-US" sz="2000" u="none" cap="none" strike="noStrike">
                <a:solidFill>
                  <a:srgbClr val="EFD7AE"/>
                </a:solidFill>
                <a:latin typeface="Dosis"/>
                <a:ea typeface="Dosis"/>
                <a:cs typeface="Dosis"/>
                <a:sym typeface="Dosis"/>
              </a:rPr>
              <a:t>DEEP LEARNING</a:t>
            </a:r>
            <a:endParaRPr/>
          </a:p>
        </p:txBody>
      </p:sp>
      <p:sp>
        <p:nvSpPr>
          <p:cNvPr id="259" name="Google Shape;259;p31"/>
          <p:cNvSpPr txBox="1"/>
          <p:nvPr/>
        </p:nvSpPr>
        <p:spPr>
          <a:xfrm>
            <a:off x="4642423" y="1983412"/>
            <a:ext cx="2966400" cy="43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MACHINE LEARNING</a:t>
            </a:r>
            <a:endParaRPr/>
          </a:p>
        </p:txBody>
      </p:sp>
      <p:sp>
        <p:nvSpPr>
          <p:cNvPr id="260" name="Google Shape;260;p31"/>
          <p:cNvSpPr txBox="1"/>
          <p:nvPr/>
        </p:nvSpPr>
        <p:spPr>
          <a:xfrm>
            <a:off x="1515827" y="1419607"/>
            <a:ext cx="4518600" cy="43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Arial"/>
              <a:buNone/>
            </a:pPr>
            <a:r>
              <a:rPr b="0" i="0" lang="en-US" sz="2000" u="none" cap="none" strike="noStrike">
                <a:solidFill>
                  <a:srgbClr val="EFD7AE"/>
                </a:solidFill>
                <a:latin typeface="Dosis"/>
                <a:ea typeface="Dosis"/>
                <a:cs typeface="Dosis"/>
                <a:sym typeface="Dosis"/>
              </a:rPr>
              <a:t>ARTIFICIAL INTELLIGENCE</a:t>
            </a:r>
            <a:endParaRPr/>
          </a:p>
        </p:txBody>
      </p:sp>
      <p:sp>
        <p:nvSpPr>
          <p:cNvPr id="261" name="Google Shape;261;p31"/>
          <p:cNvSpPr/>
          <p:nvPr/>
        </p:nvSpPr>
        <p:spPr>
          <a:xfrm>
            <a:off x="7722401" y="2974237"/>
            <a:ext cx="3042300" cy="103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rPr b="0" i="0" lang="en-US" sz="1400" u="none" cap="none" strike="noStrike">
                <a:solidFill>
                  <a:srgbClr val="FFFFFF"/>
                </a:solidFill>
                <a:latin typeface="Open Sans"/>
                <a:ea typeface="Open Sans"/>
                <a:cs typeface="Open Sans"/>
                <a:sym typeface="Open Sans"/>
              </a:rPr>
              <a:t>A ton of data + complex layer functions </a:t>
            </a:r>
            <a:r>
              <a:rPr b="0" i="0" lang="en-US" sz="1400" u="none" cap="none" strike="noStrike">
                <a:solidFill>
                  <a:srgbClr val="DCEDF0"/>
                </a:solidFill>
                <a:latin typeface="Open Sans"/>
                <a:ea typeface="Open Sans"/>
                <a:cs typeface="Open Sans"/>
                <a:sym typeface="Open Sans"/>
              </a:rPr>
              <a:t>=</a:t>
            </a:r>
            <a:r>
              <a:rPr b="0" i="0" lang="en-US" sz="1400" u="none" cap="none" strike="noStrike">
                <a:solidFill>
                  <a:srgbClr val="FFFFFF"/>
                </a:solidFill>
                <a:latin typeface="Open Sans"/>
                <a:ea typeface="Open Sans"/>
                <a:cs typeface="Open Sans"/>
                <a:sym typeface="Open Sans"/>
              </a:rPr>
              <a:t> teach company to answer more </a:t>
            </a:r>
            <a:r>
              <a:rPr b="0" i="0" lang="en-US" sz="1400" u="none" cap="none" strike="noStrike">
                <a:solidFill>
                  <a:srgbClr val="EFD7AE"/>
                </a:solidFill>
                <a:latin typeface="Open Sans"/>
                <a:ea typeface="Open Sans"/>
                <a:cs typeface="Open Sans"/>
                <a:sym typeface="Open Sans"/>
              </a:rPr>
              <a:t>complex questions</a:t>
            </a:r>
            <a:r>
              <a:rPr b="0" i="0" lang="en-US" sz="1400" u="none" cap="none" strike="noStrike">
                <a:solidFill>
                  <a:srgbClr val="FFFFFF"/>
                </a:solidFill>
                <a:latin typeface="Open Sans"/>
                <a:ea typeface="Open Sans"/>
                <a:cs typeface="Open Sans"/>
                <a:sym typeface="Open Sans"/>
              </a:rPr>
              <a:t>, closer to humans</a:t>
            </a:r>
            <a:endParaRPr/>
          </a:p>
        </p:txBody>
      </p:sp>
      <p:sp>
        <p:nvSpPr>
          <p:cNvPr id="262" name="Google Shape;262;p31"/>
          <p:cNvSpPr/>
          <p:nvPr/>
        </p:nvSpPr>
        <p:spPr>
          <a:xfrm>
            <a:off x="4791464" y="2563149"/>
            <a:ext cx="2835600" cy="103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rPr b="0" i="0" lang="en-US" sz="1400" u="none" cap="none" strike="noStrike">
                <a:solidFill>
                  <a:srgbClr val="FFFFFF"/>
                </a:solidFill>
                <a:latin typeface="Open Sans"/>
                <a:ea typeface="Open Sans"/>
                <a:cs typeface="Open Sans"/>
                <a:sym typeface="Open Sans"/>
              </a:rPr>
              <a:t>A lot of data + simple layer functions like linear regressions </a:t>
            </a:r>
            <a:r>
              <a:rPr b="0" i="0" lang="en-US" sz="1400" u="none" cap="none" strike="noStrike">
                <a:solidFill>
                  <a:srgbClr val="DCEDF0"/>
                </a:solidFill>
                <a:latin typeface="Open Sans"/>
                <a:ea typeface="Open Sans"/>
                <a:cs typeface="Open Sans"/>
                <a:sym typeface="Open Sans"/>
              </a:rPr>
              <a:t>=</a:t>
            </a:r>
            <a:r>
              <a:rPr b="0" i="0" lang="en-US" sz="1400" u="none" cap="none" strike="noStrike">
                <a:solidFill>
                  <a:srgbClr val="FFFFFF"/>
                </a:solidFill>
                <a:latin typeface="Open Sans"/>
                <a:ea typeface="Open Sans"/>
                <a:cs typeface="Open Sans"/>
                <a:sym typeface="Open Sans"/>
              </a:rPr>
              <a:t> teach computer to answer </a:t>
            </a:r>
            <a:r>
              <a:rPr b="0" i="0" lang="en-US" sz="1400" u="none" cap="none" strike="noStrike">
                <a:solidFill>
                  <a:srgbClr val="000000"/>
                </a:solidFill>
                <a:latin typeface="Open Sans"/>
                <a:ea typeface="Open Sans"/>
                <a:cs typeface="Open Sans"/>
                <a:sym typeface="Open Sans"/>
              </a:rPr>
              <a:t>simple questions</a:t>
            </a:r>
            <a:endParaRPr/>
          </a:p>
        </p:txBody>
      </p:sp>
      <p:sp>
        <p:nvSpPr>
          <p:cNvPr id="263" name="Google Shape;263;p31"/>
          <p:cNvSpPr/>
          <p:nvPr/>
        </p:nvSpPr>
        <p:spPr>
          <a:xfrm>
            <a:off x="1557406" y="2023635"/>
            <a:ext cx="3002400" cy="196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rPr b="0" i="0" lang="en-US" sz="1400" u="none" cap="none" strike="noStrike">
                <a:solidFill>
                  <a:srgbClr val="FFFFFF"/>
                </a:solidFill>
                <a:latin typeface="Open Sans"/>
                <a:ea typeface="Open Sans"/>
                <a:cs typeface="Open Sans"/>
                <a:sym typeface="Open Sans"/>
              </a:rPr>
              <a:t>Any application using  past data evidence to help computers answer future questions.</a:t>
            </a:r>
            <a:endParaRPr/>
          </a:p>
          <a:p>
            <a:pPr indent="0" lvl="0" marL="0" marR="0" rtl="0" algn="l">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Clr>
                <a:srgbClr val="000000"/>
              </a:buClr>
              <a:buSzPts val="1400"/>
              <a:buFont typeface="Arial"/>
              <a:buNone/>
            </a:pPr>
            <a:r>
              <a:rPr b="0" i="0" lang="en-US" sz="1400" u="none" cap="none" strike="noStrike">
                <a:solidFill>
                  <a:srgbClr val="FFFFFF"/>
                </a:solidFill>
                <a:latin typeface="Open Sans"/>
                <a:ea typeface="Open Sans"/>
                <a:cs typeface="Open Sans"/>
                <a:sym typeface="Open Sans"/>
              </a:rPr>
              <a:t>As computers, they can perform </a:t>
            </a:r>
            <a:r>
              <a:rPr b="0" i="0" lang="en-US" sz="1400" u="none" cap="none" strike="noStrike">
                <a:solidFill>
                  <a:srgbClr val="EFD7AE"/>
                </a:solidFill>
                <a:latin typeface="Open Sans"/>
                <a:ea typeface="Open Sans"/>
                <a:cs typeface="Open Sans"/>
                <a:sym typeface="Open Sans"/>
              </a:rPr>
              <a:t>many more questions </a:t>
            </a:r>
            <a:r>
              <a:rPr b="0" i="0" lang="en-US" sz="1400" u="none" cap="none" strike="noStrike">
                <a:solidFill>
                  <a:srgbClr val="FFFFFF"/>
                </a:solidFill>
                <a:latin typeface="Open Sans"/>
                <a:ea typeface="Open Sans"/>
                <a:cs typeface="Open Sans"/>
                <a:sym typeface="Open Sans"/>
              </a:rPr>
              <a:t>much </a:t>
            </a:r>
            <a:r>
              <a:rPr b="0" i="0" lang="en-US" sz="1400" u="none" cap="none" strike="noStrike">
                <a:solidFill>
                  <a:srgbClr val="EFD7AE"/>
                </a:solidFill>
                <a:latin typeface="Open Sans"/>
                <a:ea typeface="Open Sans"/>
                <a:cs typeface="Open Sans"/>
                <a:sym typeface="Open Sans"/>
              </a:rPr>
              <a:t>faster</a:t>
            </a:r>
            <a:r>
              <a:rPr b="0" i="0" lang="en-US" sz="1400" u="none" cap="none" strike="noStrike">
                <a:solidFill>
                  <a:srgbClr val="FFFFFF"/>
                </a:solidFill>
                <a:latin typeface="Open Sans"/>
                <a:ea typeface="Open Sans"/>
                <a:cs typeface="Open Sans"/>
                <a:sym typeface="Open Sans"/>
              </a:rPr>
              <a:t> than humans</a:t>
            </a:r>
            <a:endParaRPr/>
          </a:p>
        </p:txBody>
      </p:sp>
      <p:sp>
        <p:nvSpPr>
          <p:cNvPr id="264" name="Google Shape;264;p31"/>
          <p:cNvSpPr/>
          <p:nvPr/>
        </p:nvSpPr>
        <p:spPr>
          <a:xfrm>
            <a:off x="1413733" y="4137440"/>
            <a:ext cx="3138300" cy="22149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265" name="Google Shape;265;p31"/>
          <p:cNvSpPr/>
          <p:nvPr/>
        </p:nvSpPr>
        <p:spPr>
          <a:xfrm>
            <a:off x="4513001" y="4126578"/>
            <a:ext cx="3163500" cy="2222400"/>
          </a:xfrm>
          <a:prstGeom prst="rect">
            <a:avLst/>
          </a:prstGeom>
          <a:solidFill>
            <a:srgbClr val="FFFFFF"/>
          </a:solidFill>
          <a:ln cap="flat" cmpd="sng" w="25400">
            <a:solidFill>
              <a:srgbClr val="CC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266" name="Google Shape;266;p31"/>
          <p:cNvSpPr/>
          <p:nvPr/>
        </p:nvSpPr>
        <p:spPr>
          <a:xfrm>
            <a:off x="7678868" y="4141368"/>
            <a:ext cx="3085800" cy="2212800"/>
          </a:xfrm>
          <a:prstGeom prst="rect">
            <a:avLst/>
          </a:prstGeom>
          <a:solidFill>
            <a:srgbClr val="FFFFFF"/>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267" name="Google Shape;267;p31"/>
          <p:cNvSpPr/>
          <p:nvPr/>
        </p:nvSpPr>
        <p:spPr>
          <a:xfrm>
            <a:off x="4542875" y="5523547"/>
            <a:ext cx="3165600" cy="56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rPr b="0" i="0" lang="en-US" sz="1400" u="none" cap="none" strike="noStrike">
                <a:solidFill>
                  <a:srgbClr val="999999"/>
                </a:solidFill>
                <a:latin typeface="Open Sans"/>
                <a:ea typeface="Open Sans"/>
                <a:cs typeface="Open Sans"/>
                <a:sym typeface="Open Sans"/>
              </a:rPr>
              <a:t>How will ice-cream sales vary by the day of the week?</a:t>
            </a:r>
            <a:endParaRPr>
              <a:solidFill>
                <a:srgbClr val="999999"/>
              </a:solidFill>
            </a:endParaRPr>
          </a:p>
        </p:txBody>
      </p:sp>
      <p:sp>
        <p:nvSpPr>
          <p:cNvPr id="268" name="Google Shape;268;p31"/>
          <p:cNvSpPr/>
          <p:nvPr/>
        </p:nvSpPr>
        <p:spPr>
          <a:xfrm>
            <a:off x="7710486" y="5532804"/>
            <a:ext cx="3085800" cy="56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400"/>
              <a:buFont typeface="Arial"/>
              <a:buNone/>
            </a:pPr>
            <a:r>
              <a:rPr b="0" i="0" lang="en-US" sz="1400" u="none" cap="none" strike="noStrike">
                <a:solidFill>
                  <a:srgbClr val="002B5C"/>
                </a:solidFill>
                <a:latin typeface="Open Sans"/>
                <a:ea typeface="Open Sans"/>
                <a:cs typeface="Open Sans"/>
                <a:sym typeface="Open Sans"/>
              </a:rPr>
              <a:t>Look at this MRI scan, does this patient have cancer?</a:t>
            </a:r>
            <a:endParaRPr>
              <a:solidFill>
                <a:srgbClr val="002B5C"/>
              </a:solidFill>
            </a:endParaRPr>
          </a:p>
        </p:txBody>
      </p:sp>
      <p:pic>
        <p:nvPicPr>
          <p:cNvPr descr="Image result for ice cream" id="269" name="Google Shape;269;p31"/>
          <p:cNvPicPr preferRelativeResize="0"/>
          <p:nvPr/>
        </p:nvPicPr>
        <p:blipFill rotWithShape="1">
          <a:blip r:embed="rId3">
            <a:alphaModFix/>
          </a:blip>
          <a:srcRect b="0" l="0" r="0" t="0"/>
          <a:stretch/>
        </p:blipFill>
        <p:spPr>
          <a:xfrm>
            <a:off x="5584577" y="4334010"/>
            <a:ext cx="1067529" cy="1056935"/>
          </a:xfrm>
          <a:prstGeom prst="rect">
            <a:avLst/>
          </a:prstGeom>
          <a:noFill/>
          <a:ln>
            <a:noFill/>
          </a:ln>
        </p:spPr>
      </p:pic>
      <p:pic>
        <p:nvPicPr>
          <p:cNvPr id="270" name="Google Shape;270;p31"/>
          <p:cNvPicPr preferRelativeResize="0"/>
          <p:nvPr/>
        </p:nvPicPr>
        <p:blipFill rotWithShape="1">
          <a:blip r:embed="rId4">
            <a:alphaModFix/>
          </a:blip>
          <a:srcRect b="0" l="0" r="0" t="0"/>
          <a:stretch/>
        </p:blipFill>
        <p:spPr>
          <a:xfrm>
            <a:off x="8711295" y="4334010"/>
            <a:ext cx="1067529" cy="1056936"/>
          </a:xfrm>
          <a:prstGeom prst="rect">
            <a:avLst/>
          </a:prstGeom>
          <a:noFill/>
          <a:ln>
            <a:noFill/>
          </a:ln>
        </p:spPr>
      </p:pic>
      <p:sp>
        <p:nvSpPr>
          <p:cNvPr id="271" name="Google Shape;271;p31"/>
          <p:cNvSpPr txBox="1"/>
          <p:nvPr/>
        </p:nvSpPr>
        <p:spPr>
          <a:xfrm>
            <a:off x="1523770" y="4722830"/>
            <a:ext cx="3002400" cy="110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000"/>
              <a:buFont typeface="Arial"/>
              <a:buNone/>
            </a:pPr>
            <a:r>
              <a:rPr b="0" i="0" lang="en-US" sz="2000" u="none" cap="none" strike="noStrike">
                <a:latin typeface="Open Sans"/>
                <a:ea typeface="Open Sans"/>
                <a:cs typeface="Open Sans"/>
                <a:sym typeface="Open Sans"/>
              </a:rPr>
              <a:t>Answer many more questions much faster and better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grpSp>
        <p:nvGrpSpPr>
          <p:cNvPr id="277" name="Google Shape;277;p32"/>
          <p:cNvGrpSpPr/>
          <p:nvPr/>
        </p:nvGrpSpPr>
        <p:grpSpPr>
          <a:xfrm>
            <a:off x="51" y="6714033"/>
            <a:ext cx="12192052" cy="144002"/>
            <a:chOff x="4115999" y="1098000"/>
            <a:chExt cx="3960001" cy="54000"/>
          </a:xfrm>
        </p:grpSpPr>
        <p:sp>
          <p:nvSpPr>
            <p:cNvPr id="278" name="Google Shape;278;p32"/>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9" name="Google Shape;279;p32"/>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280" name="Google Shape;280;p32"/>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1" name="Google Shape;281;p32"/>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DEEP LEARNING TOPICS</a:t>
            </a:r>
            <a:endParaRPr sz="3200">
              <a:latin typeface="Montserrat"/>
              <a:ea typeface="Montserrat"/>
              <a:cs typeface="Montserrat"/>
              <a:sym typeface="Montserrat"/>
            </a:endParaRPr>
          </a:p>
        </p:txBody>
      </p:sp>
      <p:grpSp>
        <p:nvGrpSpPr>
          <p:cNvPr id="282" name="Google Shape;282;p32"/>
          <p:cNvGrpSpPr/>
          <p:nvPr/>
        </p:nvGrpSpPr>
        <p:grpSpPr>
          <a:xfrm>
            <a:off x="6427398" y="1915665"/>
            <a:ext cx="5526629" cy="3560364"/>
            <a:chOff x="1974702" y="-1111808"/>
            <a:chExt cx="7504928" cy="4834824"/>
          </a:xfrm>
        </p:grpSpPr>
        <p:grpSp>
          <p:nvGrpSpPr>
            <p:cNvPr id="283" name="Google Shape;283;p32"/>
            <p:cNvGrpSpPr/>
            <p:nvPr/>
          </p:nvGrpSpPr>
          <p:grpSpPr>
            <a:xfrm rot="2392738">
              <a:off x="2783776" y="-737146"/>
              <a:ext cx="2400104" cy="3394446"/>
              <a:chOff x="6813659" y="1030162"/>
              <a:chExt cx="949158" cy="1342386"/>
            </a:xfrm>
          </p:grpSpPr>
          <p:sp>
            <p:nvSpPr>
              <p:cNvPr id="284" name="Google Shape;284;p32"/>
              <p:cNvSpPr/>
              <p:nvPr/>
            </p:nvSpPr>
            <p:spPr>
              <a:xfrm>
                <a:off x="6813659" y="1030162"/>
                <a:ext cx="949158" cy="1342386"/>
              </a:xfrm>
              <a:custGeom>
                <a:rect b="b" l="l" r="r" t="t"/>
                <a:pathLst>
                  <a:path extrusionOk="0" h="21600" w="21600">
                    <a:moveTo>
                      <a:pt x="0" y="0"/>
                    </a:moveTo>
                    <a:lnTo>
                      <a:pt x="18496" y="0"/>
                    </a:lnTo>
                    <a:lnTo>
                      <a:pt x="21600" y="0"/>
                    </a:lnTo>
                    <a:lnTo>
                      <a:pt x="21600" y="21600"/>
                    </a:lnTo>
                    <a:lnTo>
                      <a:pt x="0" y="21600"/>
                    </a:lnTo>
                    <a:cubicBezTo>
                      <a:pt x="0" y="21600"/>
                      <a:pt x="0" y="0"/>
                      <a:pt x="0" y="0"/>
                    </a:cubicBezTo>
                    <a:close/>
                  </a:path>
                </a:pathLst>
              </a:custGeom>
              <a:solidFill>
                <a:srgbClr val="FEFEFE">
                  <a:alpha val="6588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32"/>
              <p:cNvSpPr/>
              <p:nvPr/>
            </p:nvSpPr>
            <p:spPr>
              <a:xfrm>
                <a:off x="6900729" y="1173709"/>
                <a:ext cx="775643" cy="753086"/>
              </a:xfrm>
              <a:custGeom>
                <a:rect b="b" l="l" r="r" t="t"/>
                <a:pathLst>
                  <a:path extrusionOk="0" h="753086" w="775643">
                    <a:moveTo>
                      <a:pt x="583615" y="731857"/>
                    </a:moveTo>
                    <a:lnTo>
                      <a:pt x="625353" y="731857"/>
                    </a:lnTo>
                    <a:lnTo>
                      <a:pt x="625353" y="753074"/>
                    </a:lnTo>
                    <a:lnTo>
                      <a:pt x="583603" y="753074"/>
                    </a:lnTo>
                    <a:cubicBezTo>
                      <a:pt x="583603" y="753074"/>
                      <a:pt x="583615" y="731857"/>
                      <a:pt x="583615" y="731857"/>
                    </a:cubicBezTo>
                    <a:close/>
                    <a:moveTo>
                      <a:pt x="447115" y="731857"/>
                    </a:moveTo>
                    <a:lnTo>
                      <a:pt x="488864" y="731869"/>
                    </a:lnTo>
                    <a:lnTo>
                      <a:pt x="488864" y="753074"/>
                    </a:lnTo>
                    <a:lnTo>
                      <a:pt x="447115" y="753086"/>
                    </a:lnTo>
                    <a:cubicBezTo>
                      <a:pt x="447115" y="753086"/>
                      <a:pt x="447115" y="731857"/>
                      <a:pt x="447115" y="731857"/>
                    </a:cubicBezTo>
                    <a:close/>
                    <a:moveTo>
                      <a:pt x="310627" y="731857"/>
                    </a:moveTo>
                    <a:lnTo>
                      <a:pt x="352377" y="731869"/>
                    </a:lnTo>
                    <a:lnTo>
                      <a:pt x="352377" y="753074"/>
                    </a:lnTo>
                    <a:lnTo>
                      <a:pt x="310627" y="753086"/>
                    </a:lnTo>
                    <a:cubicBezTo>
                      <a:pt x="310627" y="753086"/>
                      <a:pt x="310627" y="731857"/>
                      <a:pt x="310627" y="731857"/>
                    </a:cubicBezTo>
                    <a:close/>
                    <a:moveTo>
                      <a:pt x="171786" y="731857"/>
                    </a:moveTo>
                    <a:lnTo>
                      <a:pt x="213536" y="731869"/>
                    </a:lnTo>
                    <a:lnTo>
                      <a:pt x="213536" y="753086"/>
                    </a:lnTo>
                    <a:lnTo>
                      <a:pt x="171786" y="753086"/>
                    </a:lnTo>
                    <a:cubicBezTo>
                      <a:pt x="171786" y="753086"/>
                      <a:pt x="171786" y="731857"/>
                      <a:pt x="171786" y="731857"/>
                    </a:cubicBezTo>
                    <a:close/>
                    <a:moveTo>
                      <a:pt x="35298" y="731857"/>
                    </a:moveTo>
                    <a:lnTo>
                      <a:pt x="77047" y="731857"/>
                    </a:lnTo>
                    <a:lnTo>
                      <a:pt x="77047" y="753074"/>
                    </a:lnTo>
                    <a:lnTo>
                      <a:pt x="35298" y="753086"/>
                    </a:lnTo>
                    <a:cubicBezTo>
                      <a:pt x="35298" y="753086"/>
                      <a:pt x="35298" y="731857"/>
                      <a:pt x="35298" y="731857"/>
                    </a:cubicBezTo>
                    <a:close/>
                    <a:moveTo>
                      <a:pt x="611197" y="615590"/>
                    </a:moveTo>
                    <a:lnTo>
                      <a:pt x="609990" y="713047"/>
                    </a:lnTo>
                    <a:lnTo>
                      <a:pt x="737405" y="713047"/>
                    </a:lnTo>
                    <a:cubicBezTo>
                      <a:pt x="737405" y="713047"/>
                      <a:pt x="737405" y="615590"/>
                      <a:pt x="737405" y="615590"/>
                    </a:cubicBezTo>
                    <a:close/>
                    <a:moveTo>
                      <a:pt x="472823" y="615590"/>
                    </a:moveTo>
                    <a:lnTo>
                      <a:pt x="472823" y="713047"/>
                    </a:lnTo>
                    <a:lnTo>
                      <a:pt x="600339" y="713047"/>
                    </a:lnTo>
                    <a:cubicBezTo>
                      <a:pt x="600339" y="713047"/>
                      <a:pt x="601545" y="615590"/>
                      <a:pt x="601545" y="615590"/>
                    </a:cubicBezTo>
                    <a:close/>
                    <a:moveTo>
                      <a:pt x="335723" y="615590"/>
                    </a:moveTo>
                    <a:lnTo>
                      <a:pt x="335723" y="713047"/>
                    </a:lnTo>
                    <a:lnTo>
                      <a:pt x="463138" y="713047"/>
                    </a:lnTo>
                    <a:cubicBezTo>
                      <a:pt x="463138" y="713047"/>
                      <a:pt x="463138" y="615590"/>
                      <a:pt x="463138" y="615590"/>
                    </a:cubicBezTo>
                    <a:close/>
                    <a:moveTo>
                      <a:pt x="198590" y="615590"/>
                    </a:moveTo>
                    <a:lnTo>
                      <a:pt x="198590" y="713047"/>
                    </a:lnTo>
                    <a:lnTo>
                      <a:pt x="326038" y="713047"/>
                    </a:lnTo>
                    <a:cubicBezTo>
                      <a:pt x="326038" y="713047"/>
                      <a:pt x="326038" y="615590"/>
                      <a:pt x="326038" y="615590"/>
                    </a:cubicBezTo>
                    <a:close/>
                    <a:moveTo>
                      <a:pt x="61490" y="615590"/>
                    </a:moveTo>
                    <a:lnTo>
                      <a:pt x="61490" y="713047"/>
                    </a:lnTo>
                    <a:lnTo>
                      <a:pt x="188905" y="713047"/>
                    </a:lnTo>
                    <a:cubicBezTo>
                      <a:pt x="188905" y="713047"/>
                      <a:pt x="188905" y="615590"/>
                      <a:pt x="188905" y="615590"/>
                    </a:cubicBezTo>
                    <a:close/>
                    <a:moveTo>
                      <a:pt x="0" y="600075"/>
                    </a:moveTo>
                    <a:lnTo>
                      <a:pt x="41739" y="600075"/>
                    </a:lnTo>
                    <a:cubicBezTo>
                      <a:pt x="41739" y="600075"/>
                      <a:pt x="41739" y="621304"/>
                      <a:pt x="41739" y="621304"/>
                    </a:cubicBezTo>
                    <a:lnTo>
                      <a:pt x="0" y="621304"/>
                    </a:lnTo>
                    <a:close/>
                    <a:moveTo>
                      <a:pt x="612437" y="512427"/>
                    </a:moveTo>
                    <a:lnTo>
                      <a:pt x="611297" y="605889"/>
                    </a:lnTo>
                    <a:lnTo>
                      <a:pt x="737405" y="605889"/>
                    </a:lnTo>
                    <a:cubicBezTo>
                      <a:pt x="737405" y="605889"/>
                      <a:pt x="737405" y="513325"/>
                      <a:pt x="737405" y="513325"/>
                    </a:cubicBezTo>
                    <a:close/>
                    <a:moveTo>
                      <a:pt x="472823" y="511402"/>
                    </a:moveTo>
                    <a:lnTo>
                      <a:pt x="472823" y="605889"/>
                    </a:lnTo>
                    <a:lnTo>
                      <a:pt x="601646" y="605889"/>
                    </a:lnTo>
                    <a:cubicBezTo>
                      <a:pt x="601646" y="605889"/>
                      <a:pt x="602785" y="512342"/>
                      <a:pt x="602785" y="512342"/>
                    </a:cubicBezTo>
                    <a:close/>
                    <a:moveTo>
                      <a:pt x="335723" y="510419"/>
                    </a:moveTo>
                    <a:lnTo>
                      <a:pt x="335723" y="605889"/>
                    </a:lnTo>
                    <a:lnTo>
                      <a:pt x="463138" y="605889"/>
                    </a:lnTo>
                    <a:cubicBezTo>
                      <a:pt x="463138" y="605889"/>
                      <a:pt x="463138" y="511338"/>
                      <a:pt x="463138" y="511338"/>
                    </a:cubicBezTo>
                    <a:close/>
                    <a:moveTo>
                      <a:pt x="198590" y="509436"/>
                    </a:moveTo>
                    <a:lnTo>
                      <a:pt x="198590" y="605889"/>
                    </a:lnTo>
                    <a:lnTo>
                      <a:pt x="326038" y="605889"/>
                    </a:lnTo>
                    <a:cubicBezTo>
                      <a:pt x="326038" y="605889"/>
                      <a:pt x="326038" y="510355"/>
                      <a:pt x="326038" y="510355"/>
                    </a:cubicBezTo>
                    <a:close/>
                    <a:moveTo>
                      <a:pt x="61490" y="508432"/>
                    </a:moveTo>
                    <a:lnTo>
                      <a:pt x="61490" y="605889"/>
                    </a:lnTo>
                    <a:lnTo>
                      <a:pt x="188905" y="605889"/>
                    </a:lnTo>
                    <a:cubicBezTo>
                      <a:pt x="188905" y="605889"/>
                      <a:pt x="188905" y="509351"/>
                      <a:pt x="188905" y="509351"/>
                    </a:cubicBezTo>
                    <a:close/>
                    <a:moveTo>
                      <a:pt x="41738" y="491827"/>
                    </a:moveTo>
                    <a:cubicBezTo>
                      <a:pt x="41738" y="491827"/>
                      <a:pt x="41750" y="513054"/>
                      <a:pt x="41750" y="513054"/>
                    </a:cubicBezTo>
                    <a:lnTo>
                      <a:pt x="0" y="513054"/>
                    </a:lnTo>
                    <a:lnTo>
                      <a:pt x="0" y="491838"/>
                    </a:lnTo>
                    <a:close/>
                    <a:moveTo>
                      <a:pt x="198590" y="401274"/>
                    </a:moveTo>
                    <a:lnTo>
                      <a:pt x="198590" y="499757"/>
                    </a:lnTo>
                    <a:lnTo>
                      <a:pt x="326038" y="500675"/>
                    </a:lnTo>
                    <a:cubicBezTo>
                      <a:pt x="326038" y="500675"/>
                      <a:pt x="326038" y="401274"/>
                      <a:pt x="326038" y="401274"/>
                    </a:cubicBezTo>
                    <a:close/>
                    <a:moveTo>
                      <a:pt x="61490" y="401274"/>
                    </a:moveTo>
                    <a:lnTo>
                      <a:pt x="61490" y="498774"/>
                    </a:lnTo>
                    <a:lnTo>
                      <a:pt x="188905" y="499692"/>
                    </a:lnTo>
                    <a:cubicBezTo>
                      <a:pt x="188905" y="499692"/>
                      <a:pt x="188905" y="401274"/>
                      <a:pt x="188905" y="401274"/>
                    </a:cubicBezTo>
                    <a:close/>
                    <a:moveTo>
                      <a:pt x="613777" y="401252"/>
                    </a:moveTo>
                    <a:lnTo>
                      <a:pt x="612537" y="502748"/>
                    </a:lnTo>
                    <a:lnTo>
                      <a:pt x="737405" y="503645"/>
                    </a:lnTo>
                    <a:cubicBezTo>
                      <a:pt x="737405" y="503645"/>
                      <a:pt x="737405" y="401252"/>
                      <a:pt x="737405" y="401252"/>
                    </a:cubicBezTo>
                    <a:close/>
                    <a:moveTo>
                      <a:pt x="472857" y="401252"/>
                    </a:moveTo>
                    <a:lnTo>
                      <a:pt x="472823" y="501744"/>
                    </a:lnTo>
                    <a:lnTo>
                      <a:pt x="602886" y="502684"/>
                    </a:lnTo>
                    <a:cubicBezTo>
                      <a:pt x="602886" y="502684"/>
                      <a:pt x="604126" y="401252"/>
                      <a:pt x="604126" y="401252"/>
                    </a:cubicBezTo>
                    <a:close/>
                    <a:moveTo>
                      <a:pt x="463138" y="401252"/>
                    </a:moveTo>
                    <a:lnTo>
                      <a:pt x="335723" y="401274"/>
                    </a:lnTo>
                    <a:lnTo>
                      <a:pt x="335723" y="500761"/>
                    </a:lnTo>
                    <a:lnTo>
                      <a:pt x="463138" y="501680"/>
                    </a:lnTo>
                    <a:cubicBezTo>
                      <a:pt x="463138" y="501680"/>
                      <a:pt x="463138" y="401252"/>
                      <a:pt x="463138" y="401252"/>
                    </a:cubicBezTo>
                    <a:close/>
                    <a:moveTo>
                      <a:pt x="0" y="385931"/>
                    </a:moveTo>
                    <a:lnTo>
                      <a:pt x="41738" y="385931"/>
                    </a:lnTo>
                    <a:cubicBezTo>
                      <a:pt x="41738" y="385931"/>
                      <a:pt x="41750" y="407158"/>
                      <a:pt x="41750" y="407158"/>
                    </a:cubicBezTo>
                    <a:lnTo>
                      <a:pt x="0" y="407158"/>
                    </a:lnTo>
                    <a:close/>
                    <a:moveTo>
                      <a:pt x="615084" y="294094"/>
                    </a:moveTo>
                    <a:lnTo>
                      <a:pt x="613911" y="391573"/>
                    </a:lnTo>
                    <a:lnTo>
                      <a:pt x="737405" y="391573"/>
                    </a:lnTo>
                    <a:cubicBezTo>
                      <a:pt x="737405" y="391573"/>
                      <a:pt x="737405" y="294094"/>
                      <a:pt x="737405" y="294094"/>
                    </a:cubicBezTo>
                    <a:close/>
                    <a:moveTo>
                      <a:pt x="472857" y="294094"/>
                    </a:moveTo>
                    <a:lnTo>
                      <a:pt x="472857" y="391573"/>
                    </a:lnTo>
                    <a:lnTo>
                      <a:pt x="604260" y="391573"/>
                    </a:lnTo>
                    <a:cubicBezTo>
                      <a:pt x="604260" y="391573"/>
                      <a:pt x="605433" y="294094"/>
                      <a:pt x="605433" y="294094"/>
                    </a:cubicBezTo>
                    <a:close/>
                    <a:moveTo>
                      <a:pt x="335723" y="294094"/>
                    </a:moveTo>
                    <a:lnTo>
                      <a:pt x="335723" y="391573"/>
                    </a:lnTo>
                    <a:lnTo>
                      <a:pt x="463138" y="391573"/>
                    </a:lnTo>
                    <a:cubicBezTo>
                      <a:pt x="463138" y="391573"/>
                      <a:pt x="463138" y="294094"/>
                      <a:pt x="463138" y="294094"/>
                    </a:cubicBezTo>
                    <a:close/>
                    <a:moveTo>
                      <a:pt x="198590" y="294094"/>
                    </a:moveTo>
                    <a:lnTo>
                      <a:pt x="198590" y="391573"/>
                    </a:lnTo>
                    <a:lnTo>
                      <a:pt x="326038" y="391573"/>
                    </a:lnTo>
                    <a:cubicBezTo>
                      <a:pt x="326038" y="391573"/>
                      <a:pt x="326038" y="294094"/>
                      <a:pt x="326038" y="294094"/>
                    </a:cubicBezTo>
                    <a:close/>
                    <a:moveTo>
                      <a:pt x="61490" y="294094"/>
                    </a:moveTo>
                    <a:lnTo>
                      <a:pt x="61490" y="391573"/>
                    </a:lnTo>
                    <a:lnTo>
                      <a:pt x="188905" y="391573"/>
                    </a:lnTo>
                    <a:cubicBezTo>
                      <a:pt x="188905" y="391573"/>
                      <a:pt x="188905" y="294094"/>
                      <a:pt x="188905" y="294094"/>
                    </a:cubicBezTo>
                    <a:close/>
                    <a:moveTo>
                      <a:pt x="41750" y="291801"/>
                    </a:moveTo>
                    <a:cubicBezTo>
                      <a:pt x="41750" y="291801"/>
                      <a:pt x="41738" y="313030"/>
                      <a:pt x="41738" y="313030"/>
                    </a:cubicBezTo>
                    <a:lnTo>
                      <a:pt x="0" y="313030"/>
                    </a:lnTo>
                    <a:lnTo>
                      <a:pt x="0" y="291813"/>
                    </a:lnTo>
                    <a:close/>
                    <a:moveTo>
                      <a:pt x="51771" y="261209"/>
                    </a:moveTo>
                    <a:lnTo>
                      <a:pt x="61490" y="261209"/>
                    </a:lnTo>
                    <a:lnTo>
                      <a:pt x="61490" y="284414"/>
                    </a:lnTo>
                    <a:lnTo>
                      <a:pt x="188905" y="284414"/>
                    </a:lnTo>
                    <a:lnTo>
                      <a:pt x="188905" y="261209"/>
                    </a:lnTo>
                    <a:lnTo>
                      <a:pt x="198590" y="261209"/>
                    </a:lnTo>
                    <a:lnTo>
                      <a:pt x="198590" y="284414"/>
                    </a:lnTo>
                    <a:lnTo>
                      <a:pt x="326038" y="284414"/>
                    </a:lnTo>
                    <a:lnTo>
                      <a:pt x="326038" y="261209"/>
                    </a:lnTo>
                    <a:lnTo>
                      <a:pt x="335723" y="261209"/>
                    </a:lnTo>
                    <a:lnTo>
                      <a:pt x="335723" y="284414"/>
                    </a:lnTo>
                    <a:lnTo>
                      <a:pt x="463138" y="284414"/>
                    </a:lnTo>
                    <a:lnTo>
                      <a:pt x="463138" y="261209"/>
                    </a:lnTo>
                    <a:lnTo>
                      <a:pt x="472857" y="261209"/>
                    </a:lnTo>
                    <a:lnTo>
                      <a:pt x="472857" y="284414"/>
                    </a:lnTo>
                    <a:lnTo>
                      <a:pt x="605533" y="284414"/>
                    </a:lnTo>
                    <a:lnTo>
                      <a:pt x="605835" y="261465"/>
                    </a:lnTo>
                    <a:lnTo>
                      <a:pt x="615486" y="261593"/>
                    </a:lnTo>
                    <a:lnTo>
                      <a:pt x="615218" y="284414"/>
                    </a:lnTo>
                    <a:lnTo>
                      <a:pt x="737405" y="284414"/>
                    </a:lnTo>
                    <a:lnTo>
                      <a:pt x="737405" y="261209"/>
                    </a:lnTo>
                    <a:lnTo>
                      <a:pt x="747090" y="261209"/>
                    </a:lnTo>
                    <a:lnTo>
                      <a:pt x="747090" y="284414"/>
                    </a:lnTo>
                    <a:lnTo>
                      <a:pt x="775643" y="284414"/>
                    </a:lnTo>
                    <a:lnTo>
                      <a:pt x="775643" y="294094"/>
                    </a:lnTo>
                    <a:cubicBezTo>
                      <a:pt x="775643" y="294094"/>
                      <a:pt x="747090" y="294094"/>
                      <a:pt x="747090" y="294094"/>
                    </a:cubicBezTo>
                    <a:lnTo>
                      <a:pt x="747090" y="391573"/>
                    </a:lnTo>
                    <a:lnTo>
                      <a:pt x="775643" y="391573"/>
                    </a:lnTo>
                    <a:lnTo>
                      <a:pt x="775643" y="401252"/>
                    </a:lnTo>
                    <a:lnTo>
                      <a:pt x="747090" y="401252"/>
                    </a:lnTo>
                    <a:lnTo>
                      <a:pt x="747090" y="503731"/>
                    </a:lnTo>
                    <a:lnTo>
                      <a:pt x="775543" y="503923"/>
                    </a:lnTo>
                    <a:lnTo>
                      <a:pt x="775509" y="513603"/>
                    </a:lnTo>
                    <a:lnTo>
                      <a:pt x="747090" y="513389"/>
                    </a:lnTo>
                    <a:lnTo>
                      <a:pt x="747090" y="605889"/>
                    </a:lnTo>
                    <a:lnTo>
                      <a:pt x="775643" y="605889"/>
                    </a:lnTo>
                    <a:lnTo>
                      <a:pt x="775643" y="615590"/>
                    </a:lnTo>
                    <a:lnTo>
                      <a:pt x="747090" y="615590"/>
                    </a:lnTo>
                    <a:lnTo>
                      <a:pt x="747090" y="713047"/>
                    </a:lnTo>
                    <a:lnTo>
                      <a:pt x="775643" y="713047"/>
                    </a:lnTo>
                    <a:lnTo>
                      <a:pt x="775643" y="722727"/>
                    </a:lnTo>
                    <a:lnTo>
                      <a:pt x="56630" y="722748"/>
                    </a:lnTo>
                    <a:lnTo>
                      <a:pt x="56630" y="717898"/>
                    </a:lnTo>
                    <a:lnTo>
                      <a:pt x="51771" y="717898"/>
                    </a:lnTo>
                    <a:close/>
                    <a:moveTo>
                      <a:pt x="157068" y="0"/>
                    </a:moveTo>
                    <a:lnTo>
                      <a:pt x="617868" y="0"/>
                    </a:lnTo>
                    <a:lnTo>
                      <a:pt x="617868" y="56194"/>
                    </a:lnTo>
                    <a:lnTo>
                      <a:pt x="774936" y="56194"/>
                    </a:lnTo>
                    <a:cubicBezTo>
                      <a:pt x="774936" y="56194"/>
                      <a:pt x="774936" y="155998"/>
                      <a:pt x="774936" y="155998"/>
                    </a:cubicBezTo>
                    <a:lnTo>
                      <a:pt x="363180" y="155998"/>
                    </a:lnTo>
                    <a:lnTo>
                      <a:pt x="363180" y="196660"/>
                    </a:lnTo>
                    <a:lnTo>
                      <a:pt x="0" y="196660"/>
                    </a:lnTo>
                    <a:lnTo>
                      <a:pt x="0" y="155998"/>
                    </a:lnTo>
                    <a:lnTo>
                      <a:pt x="0" y="141040"/>
                    </a:lnTo>
                    <a:lnTo>
                      <a:pt x="0" y="56194"/>
                    </a:lnTo>
                    <a:lnTo>
                      <a:pt x="157068" y="56194"/>
                    </a:lnTo>
                    <a:close/>
                  </a:path>
                </a:pathLst>
              </a:custGeom>
              <a:solidFill>
                <a:srgbClr val="010101">
                  <a:alpha val="2471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32"/>
              <p:cNvSpPr/>
              <p:nvPr/>
            </p:nvSpPr>
            <p:spPr>
              <a:xfrm>
                <a:off x="6917201" y="2275025"/>
                <a:ext cx="390636" cy="25002"/>
              </a:xfrm>
              <a:custGeom>
                <a:rect b="b" l="l" r="r" t="t"/>
                <a:pathLst>
                  <a:path extrusionOk="0" h="21600" w="21600">
                    <a:moveTo>
                      <a:pt x="0" y="0"/>
                    </a:moveTo>
                    <a:lnTo>
                      <a:pt x="21600" y="0"/>
                    </a:lnTo>
                    <a:lnTo>
                      <a:pt x="21600" y="21600"/>
                    </a:lnTo>
                    <a:lnTo>
                      <a:pt x="0" y="21600"/>
                    </a:lnTo>
                    <a:cubicBezTo>
                      <a:pt x="0" y="21600"/>
                      <a:pt x="0" y="0"/>
                      <a:pt x="0" y="0"/>
                    </a:cubicBezTo>
                    <a:close/>
                  </a:path>
                </a:pathLst>
              </a:custGeom>
              <a:solidFill>
                <a:srgbClr val="FEFEFE"/>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32"/>
              <p:cNvSpPr/>
              <p:nvPr/>
            </p:nvSpPr>
            <p:spPr>
              <a:xfrm>
                <a:off x="6917201" y="2004402"/>
                <a:ext cx="389487" cy="254078"/>
              </a:xfrm>
              <a:custGeom>
                <a:rect b="b" l="l" r="r" t="t"/>
                <a:pathLst>
                  <a:path extrusionOk="0" h="254078" w="389487">
                    <a:moveTo>
                      <a:pt x="160020" y="148254"/>
                    </a:moveTo>
                    <a:lnTo>
                      <a:pt x="229466" y="148254"/>
                    </a:lnTo>
                    <a:lnTo>
                      <a:pt x="229466" y="252926"/>
                    </a:lnTo>
                    <a:lnTo>
                      <a:pt x="160020" y="252926"/>
                    </a:lnTo>
                    <a:cubicBezTo>
                      <a:pt x="160020" y="252926"/>
                      <a:pt x="160020" y="148254"/>
                      <a:pt x="160020" y="148254"/>
                    </a:cubicBezTo>
                    <a:close/>
                    <a:moveTo>
                      <a:pt x="320041" y="143547"/>
                    </a:moveTo>
                    <a:cubicBezTo>
                      <a:pt x="320041" y="143547"/>
                      <a:pt x="389487" y="143547"/>
                      <a:pt x="389487" y="143547"/>
                    </a:cubicBezTo>
                    <a:lnTo>
                      <a:pt x="389487" y="253492"/>
                    </a:lnTo>
                    <a:lnTo>
                      <a:pt x="320041" y="253492"/>
                    </a:lnTo>
                    <a:close/>
                    <a:moveTo>
                      <a:pt x="240031" y="98836"/>
                    </a:moveTo>
                    <a:lnTo>
                      <a:pt x="309468" y="98836"/>
                    </a:lnTo>
                    <a:lnTo>
                      <a:pt x="309468" y="252594"/>
                    </a:lnTo>
                    <a:lnTo>
                      <a:pt x="240031" y="252594"/>
                    </a:lnTo>
                    <a:cubicBezTo>
                      <a:pt x="240031" y="252594"/>
                      <a:pt x="240031" y="98836"/>
                      <a:pt x="240031" y="98836"/>
                    </a:cubicBezTo>
                    <a:close/>
                    <a:moveTo>
                      <a:pt x="80010" y="94129"/>
                    </a:moveTo>
                    <a:lnTo>
                      <a:pt x="149457" y="94129"/>
                    </a:lnTo>
                    <a:lnTo>
                      <a:pt x="149457" y="252401"/>
                    </a:lnTo>
                    <a:lnTo>
                      <a:pt x="80010" y="252401"/>
                    </a:lnTo>
                    <a:cubicBezTo>
                      <a:pt x="80010" y="252401"/>
                      <a:pt x="80010" y="94129"/>
                      <a:pt x="80010" y="94129"/>
                    </a:cubicBezTo>
                    <a:close/>
                    <a:moveTo>
                      <a:pt x="0" y="0"/>
                    </a:moveTo>
                    <a:lnTo>
                      <a:pt x="69434" y="0"/>
                    </a:lnTo>
                    <a:lnTo>
                      <a:pt x="69434" y="254078"/>
                    </a:lnTo>
                    <a:lnTo>
                      <a:pt x="0" y="254078"/>
                    </a:lnTo>
                    <a:cubicBezTo>
                      <a:pt x="0" y="254078"/>
                      <a:pt x="0" y="0"/>
                      <a:pt x="0" y="0"/>
                    </a:cubicBezTo>
                    <a:close/>
                  </a:path>
                </a:pathLst>
              </a:custGeom>
              <a:solidFill>
                <a:srgbClr val="FFD9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32"/>
              <p:cNvSpPr/>
              <p:nvPr/>
            </p:nvSpPr>
            <p:spPr>
              <a:xfrm>
                <a:off x="7361963" y="1994990"/>
                <a:ext cx="294732" cy="294732"/>
              </a:xfrm>
              <a:custGeom>
                <a:rect b="b" l="l" r="r" t="t"/>
                <a:pathLst>
                  <a:path extrusionOk="0" h="21600" w="21600">
                    <a:moveTo>
                      <a:pt x="10800" y="0"/>
                    </a:moveTo>
                    <a:cubicBezTo>
                      <a:pt x="16765" y="0"/>
                      <a:pt x="21600" y="4836"/>
                      <a:pt x="21600" y="10800"/>
                    </a:cubicBezTo>
                    <a:cubicBezTo>
                      <a:pt x="21600" y="16765"/>
                      <a:pt x="16765" y="21600"/>
                      <a:pt x="10800" y="21600"/>
                    </a:cubicBezTo>
                    <a:cubicBezTo>
                      <a:pt x="4835" y="21600"/>
                      <a:pt x="0" y="16765"/>
                      <a:pt x="0" y="10800"/>
                    </a:cubicBezTo>
                    <a:cubicBezTo>
                      <a:pt x="0" y="4836"/>
                      <a:pt x="4835" y="0"/>
                      <a:pt x="10800" y="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32"/>
              <p:cNvSpPr/>
              <p:nvPr/>
            </p:nvSpPr>
            <p:spPr>
              <a:xfrm>
                <a:off x="7361963" y="2027935"/>
                <a:ext cx="147366" cy="239112"/>
              </a:xfrm>
              <a:custGeom>
                <a:rect b="b" l="l" r="r" t="t"/>
                <a:pathLst>
                  <a:path extrusionOk="0" h="21600" w="21600">
                    <a:moveTo>
                      <a:pt x="8286" y="0"/>
                    </a:moveTo>
                    <a:cubicBezTo>
                      <a:pt x="3242" y="2438"/>
                      <a:pt x="0" y="6227"/>
                      <a:pt x="0" y="10484"/>
                    </a:cubicBezTo>
                    <a:cubicBezTo>
                      <a:pt x="0" y="12668"/>
                      <a:pt x="852" y="14729"/>
                      <a:pt x="2366" y="16548"/>
                    </a:cubicBezTo>
                    <a:cubicBezTo>
                      <a:pt x="4070" y="18597"/>
                      <a:pt x="6612" y="20338"/>
                      <a:pt x="9712" y="21600"/>
                    </a:cubicBezTo>
                    <a:lnTo>
                      <a:pt x="21600" y="10484"/>
                    </a:lnTo>
                    <a:cubicBezTo>
                      <a:pt x="21600" y="10484"/>
                      <a:pt x="8286" y="0"/>
                      <a:pt x="8286" y="0"/>
                    </a:cubicBezTo>
                    <a:close/>
                  </a:path>
                </a:pathLst>
              </a:custGeom>
              <a:solidFill>
                <a:srgbClr val="FEFEFE"/>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32"/>
              <p:cNvSpPr/>
              <p:nvPr/>
            </p:nvSpPr>
            <p:spPr>
              <a:xfrm>
                <a:off x="6953988" y="1459850"/>
                <a:ext cx="700812" cy="431784"/>
              </a:xfrm>
              <a:custGeom>
                <a:rect b="b" l="l" r="r" t="t"/>
                <a:pathLst>
                  <a:path extrusionOk="0" h="21600" w="21600">
                    <a:moveTo>
                      <a:pt x="4739" y="5204"/>
                    </a:moveTo>
                    <a:lnTo>
                      <a:pt x="0" y="21286"/>
                    </a:lnTo>
                    <a:lnTo>
                      <a:pt x="404" y="21600"/>
                    </a:lnTo>
                    <a:lnTo>
                      <a:pt x="4960" y="6139"/>
                    </a:lnTo>
                    <a:lnTo>
                      <a:pt x="8579" y="16265"/>
                    </a:lnTo>
                    <a:lnTo>
                      <a:pt x="8708" y="16626"/>
                    </a:lnTo>
                    <a:lnTo>
                      <a:pt x="8911" y="16369"/>
                    </a:lnTo>
                    <a:lnTo>
                      <a:pt x="12999" y="11183"/>
                    </a:lnTo>
                    <a:lnTo>
                      <a:pt x="17087" y="16369"/>
                    </a:lnTo>
                    <a:lnTo>
                      <a:pt x="17319" y="16664"/>
                    </a:lnTo>
                    <a:lnTo>
                      <a:pt x="17432" y="16222"/>
                    </a:lnTo>
                    <a:lnTo>
                      <a:pt x="20725" y="3333"/>
                    </a:lnTo>
                    <a:lnTo>
                      <a:pt x="21600" y="3922"/>
                    </a:lnTo>
                    <a:lnTo>
                      <a:pt x="21333" y="0"/>
                    </a:lnTo>
                    <a:lnTo>
                      <a:pt x="19436" y="2466"/>
                    </a:lnTo>
                    <a:lnTo>
                      <a:pt x="20311" y="3054"/>
                    </a:lnTo>
                    <a:lnTo>
                      <a:pt x="17131" y="15501"/>
                    </a:lnTo>
                    <a:lnTo>
                      <a:pt x="13137" y="10435"/>
                    </a:lnTo>
                    <a:lnTo>
                      <a:pt x="12999" y="10259"/>
                    </a:lnTo>
                    <a:lnTo>
                      <a:pt x="12861" y="10435"/>
                    </a:lnTo>
                    <a:lnTo>
                      <a:pt x="8838" y="15539"/>
                    </a:lnTo>
                    <a:lnTo>
                      <a:pt x="5135" y="5178"/>
                    </a:lnTo>
                    <a:lnTo>
                      <a:pt x="4922" y="4582"/>
                    </a:lnTo>
                    <a:cubicBezTo>
                      <a:pt x="4922" y="4582"/>
                      <a:pt x="4739" y="5204"/>
                      <a:pt x="4739" y="5204"/>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1" name="Google Shape;291;p32"/>
            <p:cNvGrpSpPr/>
            <p:nvPr/>
          </p:nvGrpSpPr>
          <p:grpSpPr>
            <a:xfrm>
              <a:off x="4232381" y="1233856"/>
              <a:ext cx="2654621" cy="1940620"/>
              <a:chOff x="3433138" y="-44918"/>
              <a:chExt cx="1066584" cy="779710"/>
            </a:xfrm>
          </p:grpSpPr>
          <p:sp>
            <p:nvSpPr>
              <p:cNvPr id="292" name="Google Shape;292;p32"/>
              <p:cNvSpPr/>
              <p:nvPr/>
            </p:nvSpPr>
            <p:spPr>
              <a:xfrm>
                <a:off x="3504016" y="36086"/>
                <a:ext cx="995706" cy="698706"/>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010101">
                  <a:alpha val="1765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32"/>
              <p:cNvSpPr/>
              <p:nvPr/>
            </p:nvSpPr>
            <p:spPr>
              <a:xfrm>
                <a:off x="3433138" y="-44918"/>
                <a:ext cx="995706" cy="698706"/>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FEFEFE"/>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32"/>
              <p:cNvSpPr/>
              <p:nvPr/>
            </p:nvSpPr>
            <p:spPr>
              <a:xfrm>
                <a:off x="3520892" y="42836"/>
                <a:ext cx="819990" cy="526014"/>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01010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32"/>
              <p:cNvSpPr/>
              <p:nvPr/>
            </p:nvSpPr>
            <p:spPr>
              <a:xfrm>
                <a:off x="3652523" y="363476"/>
                <a:ext cx="70308" cy="99846"/>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32"/>
              <p:cNvSpPr/>
              <p:nvPr/>
            </p:nvSpPr>
            <p:spPr>
              <a:xfrm>
                <a:off x="3794280" y="268972"/>
                <a:ext cx="70308" cy="194022"/>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32"/>
              <p:cNvSpPr/>
              <p:nvPr/>
            </p:nvSpPr>
            <p:spPr>
              <a:xfrm>
                <a:off x="3939412" y="181218"/>
                <a:ext cx="70308" cy="284040"/>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32"/>
              <p:cNvSpPr/>
              <p:nvPr/>
            </p:nvSpPr>
            <p:spPr>
              <a:xfrm>
                <a:off x="4084543" y="218345"/>
                <a:ext cx="70308" cy="244674"/>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32"/>
              <p:cNvSpPr/>
              <p:nvPr/>
            </p:nvSpPr>
            <p:spPr>
              <a:xfrm>
                <a:off x="4222925" y="400603"/>
                <a:ext cx="6264" cy="16200"/>
              </a:xfrm>
              <a:custGeom>
                <a:rect b="b" l="l" r="r" t="t"/>
                <a:pathLst>
                  <a:path extrusionOk="0" h="21600" w="21600">
                    <a:moveTo>
                      <a:pt x="21600" y="21600"/>
                    </a:moveTo>
                    <a:lnTo>
                      <a:pt x="0" y="21600"/>
                    </a:lnTo>
                    <a:lnTo>
                      <a:pt x="0" y="0"/>
                    </a:lnTo>
                    <a:lnTo>
                      <a:pt x="21600" y="0"/>
                    </a:lnTo>
                    <a:cubicBezTo>
                      <a:pt x="21600" y="0"/>
                      <a:pt x="21600" y="21600"/>
                      <a:pt x="21600" y="21600"/>
                    </a:cubicBezTo>
                    <a:close/>
                  </a:path>
                </a:pathLst>
              </a:custGeom>
              <a:solidFill>
                <a:srgbClr val="2F2A2B"/>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0" name="Google Shape;300;p32"/>
            <p:cNvGrpSpPr/>
            <p:nvPr/>
          </p:nvGrpSpPr>
          <p:grpSpPr>
            <a:xfrm rot="-841302">
              <a:off x="5681789" y="-31733"/>
              <a:ext cx="2736232" cy="2271868"/>
              <a:chOff x="6493489" y="166707"/>
              <a:chExt cx="1432188" cy="1189132"/>
            </a:xfrm>
          </p:grpSpPr>
          <p:sp>
            <p:nvSpPr>
              <p:cNvPr id="301" name="Google Shape;301;p32"/>
              <p:cNvSpPr/>
              <p:nvPr/>
            </p:nvSpPr>
            <p:spPr>
              <a:xfrm>
                <a:off x="6997848" y="1139164"/>
                <a:ext cx="423846" cy="185706"/>
              </a:xfrm>
              <a:custGeom>
                <a:rect b="b" l="l" r="r" t="t"/>
                <a:pathLst>
                  <a:path extrusionOk="0" h="21600" w="21600">
                    <a:moveTo>
                      <a:pt x="2314" y="0"/>
                    </a:moveTo>
                    <a:cubicBezTo>
                      <a:pt x="1543" y="7199"/>
                      <a:pt x="770" y="14396"/>
                      <a:pt x="0" y="21600"/>
                    </a:cubicBezTo>
                    <a:cubicBezTo>
                      <a:pt x="7201" y="21600"/>
                      <a:pt x="14399" y="21600"/>
                      <a:pt x="21600" y="21600"/>
                    </a:cubicBezTo>
                    <a:cubicBezTo>
                      <a:pt x="20829" y="14396"/>
                      <a:pt x="20054" y="7199"/>
                      <a:pt x="19286" y="0"/>
                    </a:cubicBezTo>
                    <a:cubicBezTo>
                      <a:pt x="13628" y="0"/>
                      <a:pt x="7974" y="0"/>
                      <a:pt x="2314" y="0"/>
                    </a:cubicBezTo>
                    <a:close/>
                  </a:path>
                </a:pathLst>
              </a:custGeom>
              <a:solidFill>
                <a:srgbClr val="F5F4F4"/>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32"/>
              <p:cNvSpPr/>
              <p:nvPr/>
            </p:nvSpPr>
            <p:spPr>
              <a:xfrm>
                <a:off x="6951698" y="1320469"/>
                <a:ext cx="519966" cy="35370"/>
              </a:xfrm>
              <a:custGeom>
                <a:rect b="b" l="l" r="r" t="t"/>
                <a:pathLst>
                  <a:path extrusionOk="0" h="21600" w="21600">
                    <a:moveTo>
                      <a:pt x="20691" y="0"/>
                    </a:moveTo>
                    <a:lnTo>
                      <a:pt x="908" y="0"/>
                    </a:lnTo>
                    <a:cubicBezTo>
                      <a:pt x="409" y="0"/>
                      <a:pt x="0" y="7011"/>
                      <a:pt x="0" y="15713"/>
                    </a:cubicBezTo>
                    <a:lnTo>
                      <a:pt x="0" y="21600"/>
                    </a:lnTo>
                    <a:lnTo>
                      <a:pt x="21600" y="21600"/>
                    </a:lnTo>
                    <a:lnTo>
                      <a:pt x="21600" y="15713"/>
                    </a:lnTo>
                    <a:cubicBezTo>
                      <a:pt x="21600" y="7011"/>
                      <a:pt x="21192" y="0"/>
                      <a:pt x="20691" y="0"/>
                    </a:cubicBezTo>
                    <a:close/>
                  </a:path>
                </a:pathLst>
              </a:custGeom>
              <a:solidFill>
                <a:srgbClr val="FAF9F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32"/>
              <p:cNvSpPr/>
              <p:nvPr/>
            </p:nvSpPr>
            <p:spPr>
              <a:xfrm>
                <a:off x="6493489" y="1066641"/>
                <a:ext cx="1432188" cy="137970"/>
              </a:xfrm>
              <a:custGeom>
                <a:rect b="b" l="l" r="r" t="t"/>
                <a:pathLst>
                  <a:path extrusionOk="0" h="21600" w="21600">
                    <a:moveTo>
                      <a:pt x="0" y="0"/>
                    </a:moveTo>
                    <a:lnTo>
                      <a:pt x="0" y="16026"/>
                    </a:lnTo>
                    <a:cubicBezTo>
                      <a:pt x="0" y="19110"/>
                      <a:pt x="241" y="21600"/>
                      <a:pt x="538" y="21600"/>
                    </a:cubicBezTo>
                    <a:lnTo>
                      <a:pt x="21063" y="21600"/>
                    </a:lnTo>
                    <a:cubicBezTo>
                      <a:pt x="21359" y="21600"/>
                      <a:pt x="21600" y="19110"/>
                      <a:pt x="21600" y="16026"/>
                    </a:cubicBezTo>
                    <a:lnTo>
                      <a:pt x="21600" y="0"/>
                    </a:lnTo>
                    <a:cubicBezTo>
                      <a:pt x="21600" y="0"/>
                      <a:pt x="0" y="0"/>
                      <a:pt x="0" y="0"/>
                    </a:cubicBezTo>
                    <a:close/>
                  </a:path>
                </a:pathLst>
              </a:custGeom>
              <a:solidFill>
                <a:srgbClr val="FAF9F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32"/>
              <p:cNvSpPr/>
              <p:nvPr/>
            </p:nvSpPr>
            <p:spPr>
              <a:xfrm>
                <a:off x="6493489" y="166707"/>
                <a:ext cx="1432188" cy="902016"/>
              </a:xfrm>
              <a:custGeom>
                <a:rect b="b" l="l" r="r" t="t"/>
                <a:pathLst>
                  <a:path extrusionOk="0" h="21600" w="21600">
                    <a:moveTo>
                      <a:pt x="21600" y="21600"/>
                    </a:moveTo>
                    <a:lnTo>
                      <a:pt x="21600" y="853"/>
                    </a:lnTo>
                    <a:cubicBezTo>
                      <a:pt x="21600" y="382"/>
                      <a:pt x="21359" y="0"/>
                      <a:pt x="21063" y="0"/>
                    </a:cubicBezTo>
                    <a:lnTo>
                      <a:pt x="538" y="0"/>
                    </a:lnTo>
                    <a:cubicBezTo>
                      <a:pt x="241" y="0"/>
                      <a:pt x="0" y="382"/>
                      <a:pt x="0" y="853"/>
                    </a:cubicBezTo>
                    <a:lnTo>
                      <a:pt x="0" y="21600"/>
                    </a:lnTo>
                    <a:cubicBezTo>
                      <a:pt x="0" y="21600"/>
                      <a:pt x="21600" y="21600"/>
                      <a:pt x="21600" y="21600"/>
                    </a:cubicBezTo>
                    <a:close/>
                  </a:path>
                </a:pathLst>
              </a:custGeom>
              <a:solidFill>
                <a:srgbClr val="75707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32"/>
              <p:cNvSpPr/>
              <p:nvPr/>
            </p:nvSpPr>
            <p:spPr>
              <a:xfrm>
                <a:off x="6552826" y="222747"/>
                <a:ext cx="1314954" cy="787158"/>
              </a:xfrm>
              <a:custGeom>
                <a:rect b="b" l="l" r="r" t="t"/>
                <a:pathLst>
                  <a:path extrusionOk="0" h="21600" w="21600">
                    <a:moveTo>
                      <a:pt x="0" y="21600"/>
                    </a:moveTo>
                    <a:lnTo>
                      <a:pt x="0" y="0"/>
                    </a:lnTo>
                    <a:lnTo>
                      <a:pt x="21600" y="0"/>
                    </a:lnTo>
                    <a:lnTo>
                      <a:pt x="21600" y="21600"/>
                    </a:lnTo>
                    <a:cubicBezTo>
                      <a:pt x="21600" y="21600"/>
                      <a:pt x="0" y="21600"/>
                      <a:pt x="0" y="21600"/>
                    </a:cubicBez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32"/>
              <p:cNvSpPr/>
              <p:nvPr/>
            </p:nvSpPr>
            <p:spPr>
              <a:xfrm>
                <a:off x="7343977" y="453499"/>
                <a:ext cx="370062" cy="524340"/>
              </a:xfrm>
              <a:custGeom>
                <a:rect b="b" l="l" r="r" t="t"/>
                <a:pathLst>
                  <a:path extrusionOk="0" h="21600" w="21600">
                    <a:moveTo>
                      <a:pt x="0" y="21600"/>
                    </a:moveTo>
                    <a:lnTo>
                      <a:pt x="10800" y="0"/>
                    </a:lnTo>
                    <a:lnTo>
                      <a:pt x="21600" y="21600"/>
                    </a:lnTo>
                    <a:cubicBezTo>
                      <a:pt x="21600" y="21600"/>
                      <a:pt x="0" y="21600"/>
                      <a:pt x="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32"/>
              <p:cNvSpPr/>
              <p:nvPr/>
            </p:nvSpPr>
            <p:spPr>
              <a:xfrm>
                <a:off x="7159375" y="545800"/>
                <a:ext cx="370062" cy="431082"/>
              </a:xfrm>
              <a:custGeom>
                <a:rect b="b" l="l" r="r" t="t"/>
                <a:pathLst>
                  <a:path extrusionOk="0" h="21600" w="21600">
                    <a:moveTo>
                      <a:pt x="0" y="21600"/>
                    </a:moveTo>
                    <a:lnTo>
                      <a:pt x="10799" y="0"/>
                    </a:lnTo>
                    <a:lnTo>
                      <a:pt x="21600" y="21600"/>
                    </a:lnTo>
                    <a:cubicBezTo>
                      <a:pt x="21600" y="21600"/>
                      <a:pt x="0" y="21600"/>
                      <a:pt x="0" y="21600"/>
                    </a:cubicBezTo>
                    <a:close/>
                  </a:path>
                </a:pathLst>
              </a:custGeom>
              <a:solidFill>
                <a:srgbClr val="FFD9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32"/>
              <p:cNvSpPr/>
              <p:nvPr/>
            </p:nvSpPr>
            <p:spPr>
              <a:xfrm>
                <a:off x="6908844" y="308455"/>
                <a:ext cx="370116" cy="668682"/>
              </a:xfrm>
              <a:custGeom>
                <a:rect b="b" l="l" r="r" t="t"/>
                <a:pathLst>
                  <a:path extrusionOk="0" h="21600" w="21600">
                    <a:moveTo>
                      <a:pt x="0" y="21600"/>
                    </a:moveTo>
                    <a:lnTo>
                      <a:pt x="10800" y="0"/>
                    </a:lnTo>
                    <a:lnTo>
                      <a:pt x="21600" y="21600"/>
                    </a:lnTo>
                    <a:cubicBezTo>
                      <a:pt x="21600" y="21600"/>
                      <a:pt x="0" y="21600"/>
                      <a:pt x="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32"/>
              <p:cNvSpPr/>
              <p:nvPr/>
            </p:nvSpPr>
            <p:spPr>
              <a:xfrm>
                <a:off x="6608866" y="404052"/>
                <a:ext cx="370062" cy="571266"/>
              </a:xfrm>
              <a:custGeom>
                <a:rect b="b" l="l" r="r" t="t"/>
                <a:pathLst>
                  <a:path extrusionOk="0" h="21600" w="21600">
                    <a:moveTo>
                      <a:pt x="0" y="21600"/>
                    </a:moveTo>
                    <a:lnTo>
                      <a:pt x="10800" y="0"/>
                    </a:lnTo>
                    <a:lnTo>
                      <a:pt x="21600" y="21600"/>
                    </a:lnTo>
                    <a:cubicBezTo>
                      <a:pt x="21600" y="21600"/>
                      <a:pt x="0" y="21600"/>
                      <a:pt x="0" y="21600"/>
                    </a:cubicBezTo>
                    <a:close/>
                  </a:path>
                </a:pathLst>
              </a:custGeom>
              <a:solidFill>
                <a:srgbClr val="E7E6E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0" name="Google Shape;310;p32"/>
            <p:cNvGrpSpPr/>
            <p:nvPr/>
          </p:nvGrpSpPr>
          <p:grpSpPr>
            <a:xfrm rot="973084">
              <a:off x="8047202" y="785465"/>
              <a:ext cx="1217052" cy="1715699"/>
              <a:chOff x="8069198" y="642783"/>
              <a:chExt cx="1998324" cy="2817072"/>
            </a:xfrm>
          </p:grpSpPr>
          <p:sp>
            <p:nvSpPr>
              <p:cNvPr id="311" name="Google Shape;311;p32"/>
              <p:cNvSpPr/>
              <p:nvPr/>
            </p:nvSpPr>
            <p:spPr>
              <a:xfrm>
                <a:off x="8069198" y="642783"/>
                <a:ext cx="1998324" cy="2817072"/>
              </a:xfrm>
              <a:custGeom>
                <a:rect b="b" l="l" r="r" t="t"/>
                <a:pathLst>
                  <a:path extrusionOk="0" h="21600" w="21600">
                    <a:moveTo>
                      <a:pt x="4463" y="0"/>
                    </a:moveTo>
                    <a:lnTo>
                      <a:pt x="17137" y="0"/>
                    </a:lnTo>
                    <a:cubicBezTo>
                      <a:pt x="19592" y="0"/>
                      <a:pt x="21600" y="1018"/>
                      <a:pt x="21600" y="2264"/>
                    </a:cubicBezTo>
                    <a:lnTo>
                      <a:pt x="21600" y="19336"/>
                    </a:lnTo>
                    <a:cubicBezTo>
                      <a:pt x="21600" y="20581"/>
                      <a:pt x="19592" y="21600"/>
                      <a:pt x="17137" y="21600"/>
                    </a:cubicBezTo>
                    <a:lnTo>
                      <a:pt x="4463" y="21600"/>
                    </a:lnTo>
                    <a:cubicBezTo>
                      <a:pt x="2008" y="21600"/>
                      <a:pt x="0" y="20581"/>
                      <a:pt x="0" y="19336"/>
                    </a:cubicBezTo>
                    <a:lnTo>
                      <a:pt x="0" y="2264"/>
                    </a:lnTo>
                    <a:cubicBezTo>
                      <a:pt x="0" y="1018"/>
                      <a:pt x="2008" y="0"/>
                      <a:pt x="4463" y="0"/>
                    </a:cubicBezTo>
                    <a:close/>
                  </a:path>
                </a:pathLst>
              </a:custGeom>
              <a:solidFill>
                <a:srgbClr val="01010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32"/>
              <p:cNvSpPr/>
              <p:nvPr/>
            </p:nvSpPr>
            <p:spPr>
              <a:xfrm>
                <a:off x="8193940" y="937623"/>
                <a:ext cx="1754190" cy="2264598"/>
              </a:xfrm>
              <a:custGeom>
                <a:rect b="b" l="l" r="r" t="t"/>
                <a:pathLst>
                  <a:path extrusionOk="0" h="21600" w="21600">
                    <a:moveTo>
                      <a:pt x="76" y="0"/>
                    </a:moveTo>
                    <a:lnTo>
                      <a:pt x="21524" y="0"/>
                    </a:lnTo>
                    <a:cubicBezTo>
                      <a:pt x="21566" y="0"/>
                      <a:pt x="21600" y="18"/>
                      <a:pt x="21600" y="38"/>
                    </a:cubicBezTo>
                    <a:lnTo>
                      <a:pt x="21600" y="21562"/>
                    </a:lnTo>
                    <a:cubicBezTo>
                      <a:pt x="21600" y="21583"/>
                      <a:pt x="21566" y="21600"/>
                      <a:pt x="21524" y="21600"/>
                    </a:cubicBezTo>
                    <a:lnTo>
                      <a:pt x="76" y="21600"/>
                    </a:lnTo>
                    <a:cubicBezTo>
                      <a:pt x="34" y="21600"/>
                      <a:pt x="0" y="21583"/>
                      <a:pt x="0" y="21562"/>
                    </a:cubicBezTo>
                    <a:lnTo>
                      <a:pt x="0" y="38"/>
                    </a:lnTo>
                    <a:cubicBezTo>
                      <a:pt x="0" y="18"/>
                      <a:pt x="34" y="0"/>
                      <a:pt x="76" y="0"/>
                    </a:cubicBezTo>
                    <a:close/>
                  </a:path>
                </a:pathLst>
              </a:custGeom>
              <a:solidFill>
                <a:srgbClr val="75707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32"/>
              <p:cNvSpPr/>
              <p:nvPr/>
            </p:nvSpPr>
            <p:spPr>
              <a:xfrm>
                <a:off x="8851659" y="744842"/>
                <a:ext cx="476064" cy="42714"/>
              </a:xfrm>
              <a:custGeom>
                <a:rect b="b" l="l" r="r" t="t"/>
                <a:pathLst>
                  <a:path extrusionOk="0" h="21600" w="21600">
                    <a:moveTo>
                      <a:pt x="971" y="0"/>
                    </a:moveTo>
                    <a:lnTo>
                      <a:pt x="20629" y="0"/>
                    </a:lnTo>
                    <a:cubicBezTo>
                      <a:pt x="21164" y="0"/>
                      <a:pt x="21600" y="4826"/>
                      <a:pt x="21600" y="10785"/>
                    </a:cubicBezTo>
                    <a:lnTo>
                      <a:pt x="21600" y="10785"/>
                    </a:lnTo>
                    <a:cubicBezTo>
                      <a:pt x="21600" y="16745"/>
                      <a:pt x="21164" y="21600"/>
                      <a:pt x="20629" y="21600"/>
                    </a:cubicBezTo>
                    <a:lnTo>
                      <a:pt x="971" y="21600"/>
                    </a:lnTo>
                    <a:cubicBezTo>
                      <a:pt x="436" y="21600"/>
                      <a:pt x="0" y="16745"/>
                      <a:pt x="0" y="10785"/>
                    </a:cubicBezTo>
                    <a:lnTo>
                      <a:pt x="0" y="10785"/>
                    </a:lnTo>
                    <a:cubicBezTo>
                      <a:pt x="0" y="4826"/>
                      <a:pt x="436" y="0"/>
                      <a:pt x="971" y="0"/>
                    </a:cubicBezTo>
                    <a:close/>
                  </a:path>
                </a:pathLst>
              </a:custGeom>
              <a:solidFill>
                <a:srgbClr val="E7E6E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32"/>
              <p:cNvSpPr/>
              <p:nvPr/>
            </p:nvSpPr>
            <p:spPr>
              <a:xfrm>
                <a:off x="8999080" y="3250980"/>
                <a:ext cx="144396" cy="144450"/>
              </a:xfrm>
              <a:custGeom>
                <a:rect b="b" l="l" r="r" t="t"/>
                <a:pathLst>
                  <a:path extrusionOk="0" h="21600" w="21600">
                    <a:moveTo>
                      <a:pt x="10795" y="0"/>
                    </a:moveTo>
                    <a:cubicBezTo>
                      <a:pt x="16765" y="0"/>
                      <a:pt x="21600" y="4833"/>
                      <a:pt x="21600" y="10800"/>
                    </a:cubicBezTo>
                    <a:cubicBezTo>
                      <a:pt x="21600" y="16759"/>
                      <a:pt x="16765" y="21600"/>
                      <a:pt x="10795" y="21600"/>
                    </a:cubicBezTo>
                    <a:cubicBezTo>
                      <a:pt x="4826" y="21600"/>
                      <a:pt x="0" y="16759"/>
                      <a:pt x="0" y="10800"/>
                    </a:cubicBezTo>
                    <a:cubicBezTo>
                      <a:pt x="0" y="4833"/>
                      <a:pt x="4826" y="0"/>
                      <a:pt x="10795" y="0"/>
                    </a:cubicBezTo>
                    <a:close/>
                  </a:path>
                </a:pathLst>
              </a:custGeom>
              <a:solidFill>
                <a:srgbClr val="E7E6E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32"/>
              <p:cNvSpPr/>
              <p:nvPr/>
            </p:nvSpPr>
            <p:spPr>
              <a:xfrm>
                <a:off x="8386721" y="1969563"/>
                <a:ext cx="314334" cy="958284"/>
              </a:xfrm>
              <a:custGeom>
                <a:rect b="b" l="l" r="r" t="t"/>
                <a:pathLst>
                  <a:path extrusionOk="0" h="21600" w="21600">
                    <a:moveTo>
                      <a:pt x="0" y="0"/>
                    </a:moveTo>
                    <a:lnTo>
                      <a:pt x="21600" y="0"/>
                    </a:lnTo>
                    <a:lnTo>
                      <a:pt x="21600" y="21600"/>
                    </a:lnTo>
                    <a:lnTo>
                      <a:pt x="0" y="21600"/>
                    </a:lnTo>
                    <a:cubicBezTo>
                      <a:pt x="0" y="21600"/>
                      <a:pt x="0" y="0"/>
                      <a:pt x="0" y="0"/>
                    </a:cubicBezTo>
                    <a:close/>
                  </a:path>
                </a:pathLst>
              </a:custGeom>
              <a:solidFill>
                <a:srgbClr val="E7E6E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32"/>
              <p:cNvSpPr/>
              <p:nvPr/>
            </p:nvSpPr>
            <p:spPr>
              <a:xfrm>
                <a:off x="8749600" y="2196364"/>
                <a:ext cx="314226" cy="736938"/>
              </a:xfrm>
              <a:custGeom>
                <a:rect b="b" l="l" r="r" t="t"/>
                <a:pathLst>
                  <a:path extrusionOk="0" h="21600" w="21600">
                    <a:moveTo>
                      <a:pt x="0" y="0"/>
                    </a:moveTo>
                    <a:lnTo>
                      <a:pt x="21600" y="0"/>
                    </a:lnTo>
                    <a:lnTo>
                      <a:pt x="21600" y="21600"/>
                    </a:lnTo>
                    <a:lnTo>
                      <a:pt x="0" y="21600"/>
                    </a:lnTo>
                    <a:cubicBezTo>
                      <a:pt x="0" y="21600"/>
                      <a:pt x="0" y="0"/>
                      <a:pt x="0" y="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32"/>
              <p:cNvSpPr/>
              <p:nvPr/>
            </p:nvSpPr>
            <p:spPr>
              <a:xfrm>
                <a:off x="9112479" y="2445840"/>
                <a:ext cx="314334" cy="487350"/>
              </a:xfrm>
              <a:custGeom>
                <a:rect b="b" l="l" r="r" t="t"/>
                <a:pathLst>
                  <a:path extrusionOk="0" h="21600" w="21600">
                    <a:moveTo>
                      <a:pt x="0" y="0"/>
                    </a:moveTo>
                    <a:lnTo>
                      <a:pt x="21600" y="0"/>
                    </a:lnTo>
                    <a:lnTo>
                      <a:pt x="21600" y="21600"/>
                    </a:lnTo>
                    <a:lnTo>
                      <a:pt x="0" y="21600"/>
                    </a:lnTo>
                    <a:cubicBezTo>
                      <a:pt x="0" y="21600"/>
                      <a:pt x="0" y="0"/>
                      <a:pt x="0" y="0"/>
                    </a:cubicBezTo>
                    <a:close/>
                  </a:path>
                </a:pathLst>
              </a:custGeom>
              <a:solidFill>
                <a:srgbClr val="FFD9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32"/>
              <p:cNvSpPr/>
              <p:nvPr/>
            </p:nvSpPr>
            <p:spPr>
              <a:xfrm>
                <a:off x="9475361" y="2207703"/>
                <a:ext cx="314334" cy="715878"/>
              </a:xfrm>
              <a:custGeom>
                <a:rect b="b" l="l" r="r" t="t"/>
                <a:pathLst>
                  <a:path extrusionOk="0" h="21600" w="21600">
                    <a:moveTo>
                      <a:pt x="0" y="0"/>
                    </a:moveTo>
                    <a:lnTo>
                      <a:pt x="21600" y="0"/>
                    </a:lnTo>
                    <a:lnTo>
                      <a:pt x="21600" y="21600"/>
                    </a:lnTo>
                    <a:lnTo>
                      <a:pt x="0" y="21600"/>
                    </a:lnTo>
                    <a:cubicBezTo>
                      <a:pt x="0" y="21600"/>
                      <a:pt x="0" y="0"/>
                      <a:pt x="0" y="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32"/>
              <p:cNvSpPr/>
              <p:nvPr/>
            </p:nvSpPr>
            <p:spPr>
              <a:xfrm>
                <a:off x="8386721" y="1096381"/>
                <a:ext cx="619434" cy="157680"/>
              </a:xfrm>
              <a:custGeom>
                <a:rect b="b" l="l" r="r" t="t"/>
                <a:pathLst>
                  <a:path extrusionOk="0" h="21600" w="21600">
                    <a:moveTo>
                      <a:pt x="0" y="21600"/>
                    </a:moveTo>
                    <a:lnTo>
                      <a:pt x="21600" y="21600"/>
                    </a:lnTo>
                    <a:lnTo>
                      <a:pt x="21600" y="0"/>
                    </a:lnTo>
                    <a:lnTo>
                      <a:pt x="0" y="0"/>
                    </a:lnTo>
                    <a:cubicBezTo>
                      <a:pt x="0" y="0"/>
                      <a:pt x="0" y="21600"/>
                      <a:pt x="0" y="21600"/>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32"/>
              <p:cNvSpPr/>
              <p:nvPr/>
            </p:nvSpPr>
            <p:spPr>
              <a:xfrm>
                <a:off x="8386721" y="1289162"/>
                <a:ext cx="619488" cy="349002"/>
              </a:xfrm>
              <a:custGeom>
                <a:rect b="b" l="l" r="r" t="t"/>
                <a:pathLst>
                  <a:path extrusionOk="0" h="21600" w="21600">
                    <a:moveTo>
                      <a:pt x="0" y="21600"/>
                    </a:moveTo>
                    <a:lnTo>
                      <a:pt x="8052" y="21600"/>
                    </a:lnTo>
                    <a:lnTo>
                      <a:pt x="8052" y="18255"/>
                    </a:lnTo>
                    <a:lnTo>
                      <a:pt x="21600" y="18255"/>
                    </a:lnTo>
                    <a:lnTo>
                      <a:pt x="21600" y="16736"/>
                    </a:lnTo>
                    <a:lnTo>
                      <a:pt x="13031" y="16736"/>
                    </a:lnTo>
                    <a:lnTo>
                      <a:pt x="13031" y="11745"/>
                    </a:lnTo>
                    <a:lnTo>
                      <a:pt x="21600" y="11745"/>
                    </a:lnTo>
                    <a:lnTo>
                      <a:pt x="21600" y="0"/>
                    </a:lnTo>
                    <a:lnTo>
                      <a:pt x="0" y="0"/>
                    </a:lnTo>
                    <a:cubicBezTo>
                      <a:pt x="0" y="0"/>
                      <a:pt x="0" y="21600"/>
                      <a:pt x="0" y="21600"/>
                    </a:cubicBezTo>
                    <a:close/>
                  </a:path>
                </a:pathLst>
              </a:custGeom>
              <a:solidFill>
                <a:srgbClr val="E7E6E6">
                  <a:alpha val="200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32"/>
              <p:cNvSpPr/>
              <p:nvPr/>
            </p:nvSpPr>
            <p:spPr>
              <a:xfrm>
                <a:off x="9157842" y="1096381"/>
                <a:ext cx="619434" cy="157680"/>
              </a:xfrm>
              <a:custGeom>
                <a:rect b="b" l="l" r="r" t="t"/>
                <a:pathLst>
                  <a:path extrusionOk="0" h="21600" w="21600">
                    <a:moveTo>
                      <a:pt x="0" y="21600"/>
                    </a:moveTo>
                    <a:lnTo>
                      <a:pt x="21600" y="21600"/>
                    </a:lnTo>
                    <a:lnTo>
                      <a:pt x="21600" y="0"/>
                    </a:lnTo>
                    <a:lnTo>
                      <a:pt x="0" y="0"/>
                    </a:lnTo>
                    <a:cubicBezTo>
                      <a:pt x="0" y="0"/>
                      <a:pt x="0" y="21600"/>
                      <a:pt x="0" y="21600"/>
                    </a:cubicBezTo>
                    <a:close/>
                  </a:path>
                </a:pathLst>
              </a:custGeom>
              <a:solidFill>
                <a:srgbClr val="E7E6E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32"/>
              <p:cNvSpPr/>
              <p:nvPr/>
            </p:nvSpPr>
            <p:spPr>
              <a:xfrm>
                <a:off x="9157842" y="1289162"/>
                <a:ext cx="619488" cy="349002"/>
              </a:xfrm>
              <a:custGeom>
                <a:rect b="b" l="l" r="r" t="t"/>
                <a:pathLst>
                  <a:path extrusionOk="0" h="21600" w="21600">
                    <a:moveTo>
                      <a:pt x="0" y="21600"/>
                    </a:moveTo>
                    <a:lnTo>
                      <a:pt x="8052" y="21600"/>
                    </a:lnTo>
                    <a:lnTo>
                      <a:pt x="8052" y="18255"/>
                    </a:lnTo>
                    <a:lnTo>
                      <a:pt x="21600" y="18255"/>
                    </a:lnTo>
                    <a:lnTo>
                      <a:pt x="21600" y="16736"/>
                    </a:lnTo>
                    <a:lnTo>
                      <a:pt x="13031" y="16736"/>
                    </a:lnTo>
                    <a:lnTo>
                      <a:pt x="13031" y="11745"/>
                    </a:lnTo>
                    <a:lnTo>
                      <a:pt x="21600" y="11745"/>
                    </a:lnTo>
                    <a:lnTo>
                      <a:pt x="21600" y="0"/>
                    </a:lnTo>
                    <a:lnTo>
                      <a:pt x="0" y="0"/>
                    </a:lnTo>
                    <a:cubicBezTo>
                      <a:pt x="0" y="0"/>
                      <a:pt x="0" y="21600"/>
                      <a:pt x="0" y="21600"/>
                    </a:cubicBezTo>
                    <a:close/>
                  </a:path>
                </a:pathLst>
              </a:custGeom>
              <a:solidFill>
                <a:srgbClr val="E7E6E6">
                  <a:alpha val="200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3" name="Google Shape;323;p32"/>
            <p:cNvGrpSpPr/>
            <p:nvPr/>
          </p:nvGrpSpPr>
          <p:grpSpPr>
            <a:xfrm rot="-638713">
              <a:off x="7407458" y="2069195"/>
              <a:ext cx="1361275" cy="1541352"/>
              <a:chOff x="2197689" y="5658698"/>
              <a:chExt cx="654684" cy="741289"/>
            </a:xfrm>
          </p:grpSpPr>
          <p:sp>
            <p:nvSpPr>
              <p:cNvPr id="324" name="Google Shape;324;p32"/>
              <p:cNvSpPr/>
              <p:nvPr/>
            </p:nvSpPr>
            <p:spPr>
              <a:xfrm>
                <a:off x="2235340" y="5917554"/>
                <a:ext cx="41742" cy="21222"/>
              </a:xfrm>
              <a:custGeom>
                <a:rect b="b" l="l" r="r" t="t"/>
                <a:pathLst>
                  <a:path extrusionOk="0" h="21600" w="21600">
                    <a:moveTo>
                      <a:pt x="0" y="21600"/>
                    </a:moveTo>
                    <a:lnTo>
                      <a:pt x="21600" y="21600"/>
                    </a:lnTo>
                    <a:lnTo>
                      <a:pt x="21600" y="0"/>
                    </a:lnTo>
                    <a:lnTo>
                      <a:pt x="0" y="0"/>
                    </a:lnTo>
                    <a:cubicBezTo>
                      <a:pt x="0" y="0"/>
                      <a:pt x="0" y="21600"/>
                      <a:pt x="0" y="21600"/>
                    </a:cubicBezTo>
                    <a:close/>
                  </a:path>
                </a:pathLst>
              </a:custGeom>
              <a:solidFill>
                <a:srgbClr val="D6D6D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32"/>
              <p:cNvSpPr/>
              <p:nvPr/>
            </p:nvSpPr>
            <p:spPr>
              <a:xfrm>
                <a:off x="2197689" y="5658698"/>
                <a:ext cx="654684" cy="741289"/>
              </a:xfrm>
              <a:custGeom>
                <a:rect b="b" l="l" r="r" t="t"/>
                <a:pathLst>
                  <a:path extrusionOk="0" h="21329" w="21294">
                    <a:moveTo>
                      <a:pt x="1121" y="3116"/>
                    </a:moveTo>
                    <a:lnTo>
                      <a:pt x="15042" y="39"/>
                    </a:lnTo>
                    <a:cubicBezTo>
                      <a:pt x="15831" y="-135"/>
                      <a:pt x="16638" y="294"/>
                      <a:pt x="16835" y="992"/>
                    </a:cubicBezTo>
                    <a:lnTo>
                      <a:pt x="21250" y="16628"/>
                    </a:lnTo>
                    <a:cubicBezTo>
                      <a:pt x="21447" y="17326"/>
                      <a:pt x="20963" y="18040"/>
                      <a:pt x="20173" y="18214"/>
                    </a:cubicBezTo>
                    <a:lnTo>
                      <a:pt x="6253" y="21290"/>
                    </a:lnTo>
                    <a:cubicBezTo>
                      <a:pt x="5463" y="21465"/>
                      <a:pt x="4656" y="21036"/>
                      <a:pt x="4459" y="20338"/>
                    </a:cubicBezTo>
                    <a:lnTo>
                      <a:pt x="44" y="4702"/>
                    </a:lnTo>
                    <a:cubicBezTo>
                      <a:pt x="-153" y="4004"/>
                      <a:pt x="331" y="3290"/>
                      <a:pt x="1121" y="3116"/>
                    </a:cubicBezTo>
                    <a:close/>
                  </a:path>
                </a:pathLst>
              </a:custGeom>
              <a:solidFill>
                <a:srgbClr val="FEFEFE"/>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32"/>
              <p:cNvSpPr/>
              <p:nvPr/>
            </p:nvSpPr>
            <p:spPr>
              <a:xfrm>
                <a:off x="2677749" y="6049335"/>
                <a:ext cx="115016" cy="116581"/>
              </a:xfrm>
              <a:custGeom>
                <a:rect b="b" l="l" r="r" t="t"/>
                <a:pathLst>
                  <a:path extrusionOk="0" h="20818" w="20808">
                    <a:moveTo>
                      <a:pt x="2900" y="2688"/>
                    </a:moveTo>
                    <a:lnTo>
                      <a:pt x="13346" y="112"/>
                    </a:lnTo>
                    <a:cubicBezTo>
                      <a:pt x="15391" y="-391"/>
                      <a:pt x="17479" y="846"/>
                      <a:pt x="17989" y="2864"/>
                    </a:cubicBezTo>
                    <a:lnTo>
                      <a:pt x="20694" y="13548"/>
                    </a:lnTo>
                    <a:cubicBezTo>
                      <a:pt x="21204" y="15564"/>
                      <a:pt x="19951" y="17627"/>
                      <a:pt x="17908" y="18130"/>
                    </a:cubicBezTo>
                    <a:lnTo>
                      <a:pt x="7462" y="20706"/>
                    </a:lnTo>
                    <a:cubicBezTo>
                      <a:pt x="5417" y="21209"/>
                      <a:pt x="3329" y="19972"/>
                      <a:pt x="2819" y="17954"/>
                    </a:cubicBezTo>
                    <a:lnTo>
                      <a:pt x="114" y="7270"/>
                    </a:lnTo>
                    <a:cubicBezTo>
                      <a:pt x="-396" y="5254"/>
                      <a:pt x="857" y="3191"/>
                      <a:pt x="2900" y="2688"/>
                    </a:cubicBezTo>
                    <a:close/>
                  </a:path>
                </a:pathLst>
              </a:custGeom>
              <a:solidFill>
                <a:srgbClr val="EFEFE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32"/>
              <p:cNvSpPr/>
              <p:nvPr/>
            </p:nvSpPr>
            <p:spPr>
              <a:xfrm>
                <a:off x="2232985" y="5696350"/>
                <a:ext cx="531535" cy="671941"/>
              </a:xfrm>
              <a:custGeom>
                <a:rect b="b" l="l" r="r" t="t"/>
                <a:pathLst>
                  <a:path extrusionOk="0" h="671941" w="531535">
                    <a:moveTo>
                      <a:pt x="191432" y="555990"/>
                    </a:moveTo>
                    <a:cubicBezTo>
                      <a:pt x="202718" y="553174"/>
                      <a:pt x="214271" y="560101"/>
                      <a:pt x="217089" y="571402"/>
                    </a:cubicBezTo>
                    <a:cubicBezTo>
                      <a:pt x="217089" y="571402"/>
                      <a:pt x="232030" y="631235"/>
                      <a:pt x="232030" y="631235"/>
                    </a:cubicBezTo>
                    <a:cubicBezTo>
                      <a:pt x="234860" y="642524"/>
                      <a:pt x="227934" y="654078"/>
                      <a:pt x="216631" y="656895"/>
                    </a:cubicBezTo>
                    <a:lnTo>
                      <a:pt x="158898" y="671309"/>
                    </a:lnTo>
                    <a:cubicBezTo>
                      <a:pt x="147605" y="674138"/>
                      <a:pt x="136064" y="667199"/>
                      <a:pt x="133251" y="655909"/>
                    </a:cubicBezTo>
                    <a:lnTo>
                      <a:pt x="118300" y="596077"/>
                    </a:lnTo>
                    <a:cubicBezTo>
                      <a:pt x="115470" y="584787"/>
                      <a:pt x="122406" y="573233"/>
                      <a:pt x="133699" y="570417"/>
                    </a:cubicBezTo>
                    <a:close/>
                    <a:moveTo>
                      <a:pt x="309085" y="527758"/>
                    </a:moveTo>
                    <a:cubicBezTo>
                      <a:pt x="320377" y="524930"/>
                      <a:pt x="331927" y="531869"/>
                      <a:pt x="334746" y="543158"/>
                    </a:cubicBezTo>
                    <a:cubicBezTo>
                      <a:pt x="334746" y="543158"/>
                      <a:pt x="349696" y="602990"/>
                      <a:pt x="349696" y="602990"/>
                    </a:cubicBezTo>
                    <a:cubicBezTo>
                      <a:pt x="352514" y="614280"/>
                      <a:pt x="345589" y="625833"/>
                      <a:pt x="334298" y="628650"/>
                    </a:cubicBezTo>
                    <a:lnTo>
                      <a:pt x="276555" y="643076"/>
                    </a:lnTo>
                    <a:cubicBezTo>
                      <a:pt x="265264" y="645893"/>
                      <a:pt x="253724" y="638966"/>
                      <a:pt x="250900" y="627664"/>
                    </a:cubicBezTo>
                    <a:lnTo>
                      <a:pt x="235956" y="567833"/>
                    </a:lnTo>
                    <a:cubicBezTo>
                      <a:pt x="233137" y="556543"/>
                      <a:pt x="240062" y="544990"/>
                      <a:pt x="251353" y="542173"/>
                    </a:cubicBezTo>
                    <a:close/>
                    <a:moveTo>
                      <a:pt x="429100" y="497165"/>
                    </a:moveTo>
                    <a:cubicBezTo>
                      <a:pt x="440391" y="494336"/>
                      <a:pt x="451953" y="501270"/>
                      <a:pt x="454760" y="512566"/>
                    </a:cubicBezTo>
                    <a:cubicBezTo>
                      <a:pt x="454760" y="512566"/>
                      <a:pt x="469710" y="572398"/>
                      <a:pt x="469710" y="572398"/>
                    </a:cubicBezTo>
                    <a:cubicBezTo>
                      <a:pt x="472529" y="583699"/>
                      <a:pt x="465604" y="595241"/>
                      <a:pt x="454313" y="598064"/>
                    </a:cubicBezTo>
                    <a:lnTo>
                      <a:pt x="396581" y="612484"/>
                    </a:lnTo>
                    <a:cubicBezTo>
                      <a:pt x="385279" y="615301"/>
                      <a:pt x="373739" y="608373"/>
                      <a:pt x="370921" y="597084"/>
                    </a:cubicBezTo>
                    <a:lnTo>
                      <a:pt x="355971" y="537240"/>
                    </a:lnTo>
                    <a:cubicBezTo>
                      <a:pt x="353152" y="525950"/>
                      <a:pt x="360077" y="514397"/>
                      <a:pt x="371368" y="511591"/>
                    </a:cubicBezTo>
                    <a:close/>
                    <a:moveTo>
                      <a:pt x="163192" y="443041"/>
                    </a:moveTo>
                    <a:cubicBezTo>
                      <a:pt x="174490" y="440212"/>
                      <a:pt x="186026" y="447151"/>
                      <a:pt x="188856" y="458441"/>
                    </a:cubicBezTo>
                    <a:lnTo>
                      <a:pt x="203796" y="518273"/>
                    </a:lnTo>
                    <a:cubicBezTo>
                      <a:pt x="206626" y="529563"/>
                      <a:pt x="199689" y="541116"/>
                      <a:pt x="188397" y="543933"/>
                    </a:cubicBezTo>
                    <a:lnTo>
                      <a:pt x="130664" y="558359"/>
                    </a:lnTo>
                    <a:cubicBezTo>
                      <a:pt x="119372" y="561176"/>
                      <a:pt x="107825" y="554249"/>
                      <a:pt x="105006" y="542947"/>
                    </a:cubicBezTo>
                    <a:lnTo>
                      <a:pt x="90055" y="483115"/>
                    </a:lnTo>
                    <a:cubicBezTo>
                      <a:pt x="87236" y="471825"/>
                      <a:pt x="94162" y="460272"/>
                      <a:pt x="105454" y="457455"/>
                    </a:cubicBezTo>
                    <a:close/>
                    <a:moveTo>
                      <a:pt x="280860" y="412449"/>
                    </a:moveTo>
                    <a:cubicBezTo>
                      <a:pt x="292147" y="409620"/>
                      <a:pt x="303699" y="416559"/>
                      <a:pt x="306518" y="427849"/>
                    </a:cubicBezTo>
                    <a:lnTo>
                      <a:pt x="321469" y="487692"/>
                    </a:lnTo>
                    <a:cubicBezTo>
                      <a:pt x="324288" y="498982"/>
                      <a:pt x="317351" y="510524"/>
                      <a:pt x="306059" y="513347"/>
                    </a:cubicBezTo>
                    <a:lnTo>
                      <a:pt x="248326" y="527767"/>
                    </a:lnTo>
                    <a:cubicBezTo>
                      <a:pt x="237034" y="530584"/>
                      <a:pt x="225487" y="523657"/>
                      <a:pt x="222668" y="512367"/>
                    </a:cubicBezTo>
                    <a:cubicBezTo>
                      <a:pt x="222668" y="512367"/>
                      <a:pt x="207717" y="452523"/>
                      <a:pt x="207717" y="452523"/>
                    </a:cubicBezTo>
                    <a:cubicBezTo>
                      <a:pt x="204898" y="441233"/>
                      <a:pt x="211835" y="429691"/>
                      <a:pt x="223127" y="426875"/>
                    </a:cubicBezTo>
                    <a:close/>
                    <a:moveTo>
                      <a:pt x="398514" y="381851"/>
                    </a:moveTo>
                    <a:cubicBezTo>
                      <a:pt x="409805" y="379034"/>
                      <a:pt x="421351" y="385961"/>
                      <a:pt x="424170" y="397250"/>
                    </a:cubicBezTo>
                    <a:lnTo>
                      <a:pt x="439121" y="457094"/>
                    </a:lnTo>
                    <a:cubicBezTo>
                      <a:pt x="441940" y="468389"/>
                      <a:pt x="435003" y="479924"/>
                      <a:pt x="423712" y="482752"/>
                    </a:cubicBezTo>
                    <a:lnTo>
                      <a:pt x="365981" y="497172"/>
                    </a:lnTo>
                    <a:cubicBezTo>
                      <a:pt x="354695" y="499989"/>
                      <a:pt x="343143" y="493061"/>
                      <a:pt x="340324" y="481772"/>
                    </a:cubicBezTo>
                    <a:lnTo>
                      <a:pt x="325384" y="421939"/>
                    </a:lnTo>
                    <a:cubicBezTo>
                      <a:pt x="322555" y="410645"/>
                      <a:pt x="329491" y="399098"/>
                      <a:pt x="340783" y="396276"/>
                    </a:cubicBezTo>
                    <a:cubicBezTo>
                      <a:pt x="340783" y="396276"/>
                      <a:pt x="398514" y="381851"/>
                      <a:pt x="398514" y="381851"/>
                    </a:cubicBezTo>
                    <a:close/>
                    <a:moveTo>
                      <a:pt x="132600" y="327726"/>
                    </a:moveTo>
                    <a:cubicBezTo>
                      <a:pt x="143893" y="324909"/>
                      <a:pt x="155439" y="331836"/>
                      <a:pt x="158258" y="343125"/>
                    </a:cubicBezTo>
                    <a:lnTo>
                      <a:pt x="173209" y="402970"/>
                    </a:lnTo>
                    <a:cubicBezTo>
                      <a:pt x="176028" y="414259"/>
                      <a:pt x="169092" y="425800"/>
                      <a:pt x="157799" y="428628"/>
                    </a:cubicBezTo>
                    <a:lnTo>
                      <a:pt x="100067" y="443053"/>
                    </a:lnTo>
                    <a:cubicBezTo>
                      <a:pt x="88780" y="445864"/>
                      <a:pt x="77233" y="438937"/>
                      <a:pt x="74409" y="427648"/>
                    </a:cubicBezTo>
                    <a:lnTo>
                      <a:pt x="59469" y="367814"/>
                    </a:lnTo>
                    <a:cubicBezTo>
                      <a:pt x="56639" y="356509"/>
                      <a:pt x="63575" y="344973"/>
                      <a:pt x="74868" y="342151"/>
                    </a:cubicBezTo>
                    <a:close/>
                    <a:moveTo>
                      <a:pt x="252606" y="297134"/>
                    </a:moveTo>
                    <a:cubicBezTo>
                      <a:pt x="263897" y="294317"/>
                      <a:pt x="275448" y="301245"/>
                      <a:pt x="278266" y="312535"/>
                    </a:cubicBezTo>
                    <a:lnTo>
                      <a:pt x="293216" y="372378"/>
                    </a:lnTo>
                    <a:cubicBezTo>
                      <a:pt x="296034" y="383668"/>
                      <a:pt x="289110" y="395222"/>
                      <a:pt x="277819" y="398038"/>
                    </a:cubicBezTo>
                    <a:cubicBezTo>
                      <a:pt x="277819" y="398038"/>
                      <a:pt x="220077" y="412465"/>
                      <a:pt x="220077" y="412465"/>
                    </a:cubicBezTo>
                    <a:cubicBezTo>
                      <a:pt x="208786" y="415281"/>
                      <a:pt x="197246" y="408354"/>
                      <a:pt x="194427" y="397053"/>
                    </a:cubicBezTo>
                    <a:lnTo>
                      <a:pt x="179478" y="337220"/>
                    </a:lnTo>
                    <a:cubicBezTo>
                      <a:pt x="176659" y="325930"/>
                      <a:pt x="183584" y="314377"/>
                      <a:pt x="194875" y="311560"/>
                    </a:cubicBezTo>
                    <a:close/>
                    <a:moveTo>
                      <a:pt x="370280" y="266542"/>
                    </a:moveTo>
                    <a:cubicBezTo>
                      <a:pt x="381572" y="263725"/>
                      <a:pt x="393118" y="270658"/>
                      <a:pt x="395937" y="281942"/>
                    </a:cubicBezTo>
                    <a:cubicBezTo>
                      <a:pt x="395937" y="281942"/>
                      <a:pt x="410877" y="341786"/>
                      <a:pt x="410877" y="341786"/>
                    </a:cubicBezTo>
                    <a:cubicBezTo>
                      <a:pt x="413706" y="353076"/>
                      <a:pt x="406770" y="364629"/>
                      <a:pt x="395478" y="367446"/>
                    </a:cubicBezTo>
                    <a:lnTo>
                      <a:pt x="337742" y="381872"/>
                    </a:lnTo>
                    <a:cubicBezTo>
                      <a:pt x="326450" y="384688"/>
                      <a:pt x="314910" y="377761"/>
                      <a:pt x="312091" y="366471"/>
                    </a:cubicBezTo>
                    <a:lnTo>
                      <a:pt x="297140" y="306628"/>
                    </a:lnTo>
                    <a:cubicBezTo>
                      <a:pt x="294321" y="295338"/>
                      <a:pt x="301247" y="283785"/>
                      <a:pt x="312538" y="280968"/>
                    </a:cubicBezTo>
                    <a:close/>
                    <a:moveTo>
                      <a:pt x="490298" y="238303"/>
                    </a:moveTo>
                    <a:cubicBezTo>
                      <a:pt x="501591" y="235492"/>
                      <a:pt x="513137" y="242408"/>
                      <a:pt x="515956" y="253708"/>
                    </a:cubicBezTo>
                    <a:lnTo>
                      <a:pt x="530908" y="313542"/>
                    </a:lnTo>
                    <a:cubicBezTo>
                      <a:pt x="533726" y="324836"/>
                      <a:pt x="526790" y="336383"/>
                      <a:pt x="515497" y="339206"/>
                    </a:cubicBezTo>
                    <a:lnTo>
                      <a:pt x="457770" y="353631"/>
                    </a:lnTo>
                    <a:cubicBezTo>
                      <a:pt x="446478" y="356447"/>
                      <a:pt x="434926" y="349520"/>
                      <a:pt x="432107" y="338226"/>
                    </a:cubicBezTo>
                    <a:lnTo>
                      <a:pt x="417155" y="278386"/>
                    </a:lnTo>
                    <a:cubicBezTo>
                      <a:pt x="414336" y="267097"/>
                      <a:pt x="421273" y="255556"/>
                      <a:pt x="432565" y="252728"/>
                    </a:cubicBezTo>
                    <a:close/>
                    <a:moveTo>
                      <a:pt x="104367" y="212418"/>
                    </a:moveTo>
                    <a:cubicBezTo>
                      <a:pt x="115659" y="209601"/>
                      <a:pt x="127206" y="216529"/>
                      <a:pt x="130025" y="227819"/>
                    </a:cubicBezTo>
                    <a:lnTo>
                      <a:pt x="144965" y="287662"/>
                    </a:lnTo>
                    <a:cubicBezTo>
                      <a:pt x="147795" y="298952"/>
                      <a:pt x="140858" y="310506"/>
                      <a:pt x="129566" y="313322"/>
                    </a:cubicBezTo>
                    <a:lnTo>
                      <a:pt x="71833" y="327749"/>
                    </a:lnTo>
                    <a:cubicBezTo>
                      <a:pt x="60541" y="330565"/>
                      <a:pt x="48994" y="323638"/>
                      <a:pt x="46175" y="312348"/>
                    </a:cubicBezTo>
                    <a:lnTo>
                      <a:pt x="31224" y="252504"/>
                    </a:lnTo>
                    <a:cubicBezTo>
                      <a:pt x="28405" y="241214"/>
                      <a:pt x="35342" y="229661"/>
                      <a:pt x="46623" y="226844"/>
                    </a:cubicBezTo>
                    <a:close/>
                    <a:moveTo>
                      <a:pt x="222023" y="181826"/>
                    </a:moveTo>
                    <a:cubicBezTo>
                      <a:pt x="233310" y="179009"/>
                      <a:pt x="244857" y="185942"/>
                      <a:pt x="247681" y="197226"/>
                    </a:cubicBezTo>
                    <a:lnTo>
                      <a:pt x="262632" y="257069"/>
                    </a:lnTo>
                    <a:cubicBezTo>
                      <a:pt x="265451" y="268359"/>
                      <a:pt x="258514" y="279912"/>
                      <a:pt x="247222" y="282729"/>
                    </a:cubicBezTo>
                    <a:lnTo>
                      <a:pt x="189490" y="297155"/>
                    </a:lnTo>
                    <a:cubicBezTo>
                      <a:pt x="178197" y="299971"/>
                      <a:pt x="166651" y="293044"/>
                      <a:pt x="163832" y="281754"/>
                    </a:cubicBezTo>
                    <a:cubicBezTo>
                      <a:pt x="163832" y="281754"/>
                      <a:pt x="148892" y="221912"/>
                      <a:pt x="148892" y="221912"/>
                    </a:cubicBezTo>
                    <a:cubicBezTo>
                      <a:pt x="146062" y="210622"/>
                      <a:pt x="152987" y="199080"/>
                      <a:pt x="164280" y="196252"/>
                    </a:cubicBezTo>
                    <a:close/>
                    <a:moveTo>
                      <a:pt x="342030" y="153587"/>
                    </a:moveTo>
                    <a:cubicBezTo>
                      <a:pt x="353322" y="150770"/>
                      <a:pt x="364873" y="157697"/>
                      <a:pt x="367691" y="168986"/>
                    </a:cubicBezTo>
                    <a:lnTo>
                      <a:pt x="382641" y="228820"/>
                    </a:lnTo>
                    <a:cubicBezTo>
                      <a:pt x="385460" y="240115"/>
                      <a:pt x="378535" y="251661"/>
                      <a:pt x="367244" y="254484"/>
                    </a:cubicBezTo>
                    <a:lnTo>
                      <a:pt x="309500" y="268909"/>
                    </a:lnTo>
                    <a:cubicBezTo>
                      <a:pt x="298209" y="271725"/>
                      <a:pt x="286669" y="264798"/>
                      <a:pt x="283840" y="253504"/>
                    </a:cubicBezTo>
                    <a:cubicBezTo>
                      <a:pt x="283840" y="253504"/>
                      <a:pt x="268901" y="193664"/>
                      <a:pt x="268901" y="193664"/>
                    </a:cubicBezTo>
                    <a:cubicBezTo>
                      <a:pt x="266082" y="182375"/>
                      <a:pt x="273007" y="170834"/>
                      <a:pt x="284298" y="168001"/>
                    </a:cubicBezTo>
                    <a:close/>
                    <a:moveTo>
                      <a:pt x="459703" y="122995"/>
                    </a:moveTo>
                    <a:cubicBezTo>
                      <a:pt x="470983" y="120184"/>
                      <a:pt x="482534" y="127111"/>
                      <a:pt x="485352" y="138401"/>
                    </a:cubicBezTo>
                    <a:lnTo>
                      <a:pt x="500302" y="198245"/>
                    </a:lnTo>
                    <a:cubicBezTo>
                      <a:pt x="503121" y="209535"/>
                      <a:pt x="496196" y="221077"/>
                      <a:pt x="484905" y="223905"/>
                    </a:cubicBezTo>
                    <a:lnTo>
                      <a:pt x="427173" y="238320"/>
                    </a:lnTo>
                    <a:cubicBezTo>
                      <a:pt x="415871" y="241148"/>
                      <a:pt x="404331" y="234209"/>
                      <a:pt x="401513" y="222919"/>
                    </a:cubicBezTo>
                    <a:cubicBezTo>
                      <a:pt x="401513" y="222919"/>
                      <a:pt x="386563" y="163081"/>
                      <a:pt x="386563" y="163081"/>
                    </a:cubicBezTo>
                    <a:cubicBezTo>
                      <a:pt x="383745" y="151786"/>
                      <a:pt x="390669" y="140244"/>
                      <a:pt x="401960" y="137415"/>
                    </a:cubicBezTo>
                    <a:close/>
                    <a:moveTo>
                      <a:pt x="427557" y="677"/>
                    </a:moveTo>
                    <a:cubicBezTo>
                      <a:pt x="439775" y="-2366"/>
                      <a:pt x="452280" y="5137"/>
                      <a:pt x="455346" y="17360"/>
                    </a:cubicBezTo>
                    <a:lnTo>
                      <a:pt x="470960" y="79861"/>
                    </a:lnTo>
                    <a:cubicBezTo>
                      <a:pt x="474004" y="92073"/>
                      <a:pt x="466505" y="104576"/>
                      <a:pt x="454287" y="107629"/>
                    </a:cubicBezTo>
                    <a:lnTo>
                      <a:pt x="44068" y="210101"/>
                    </a:lnTo>
                    <a:cubicBezTo>
                      <a:pt x="31849" y="213154"/>
                      <a:pt x="19344" y="205651"/>
                      <a:pt x="16278" y="193428"/>
                    </a:cubicBezTo>
                    <a:lnTo>
                      <a:pt x="686" y="130927"/>
                    </a:lnTo>
                    <a:cubicBezTo>
                      <a:pt x="-2380" y="118714"/>
                      <a:pt x="5119" y="106202"/>
                      <a:pt x="17359" y="103159"/>
                    </a:cubicBezTo>
                    <a:close/>
                  </a:path>
                </a:pathLst>
              </a:custGeom>
              <a:solidFill>
                <a:srgbClr val="D5DBE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32"/>
              <p:cNvSpPr/>
              <p:nvPr/>
            </p:nvSpPr>
            <p:spPr>
              <a:xfrm>
                <a:off x="2705988" y="6164644"/>
                <a:ext cx="115005" cy="116575"/>
              </a:xfrm>
              <a:custGeom>
                <a:rect b="b" l="l" r="r" t="t"/>
                <a:pathLst>
                  <a:path extrusionOk="0" h="20817" w="20806">
                    <a:moveTo>
                      <a:pt x="2902" y="2687"/>
                    </a:moveTo>
                    <a:lnTo>
                      <a:pt x="13347" y="113"/>
                    </a:lnTo>
                    <a:cubicBezTo>
                      <a:pt x="15390" y="-392"/>
                      <a:pt x="17477" y="847"/>
                      <a:pt x="17989" y="2863"/>
                    </a:cubicBezTo>
                    <a:lnTo>
                      <a:pt x="20692" y="13549"/>
                    </a:lnTo>
                    <a:cubicBezTo>
                      <a:pt x="21204" y="15565"/>
                      <a:pt x="19949" y="17626"/>
                      <a:pt x="17906" y="18130"/>
                    </a:cubicBezTo>
                    <a:lnTo>
                      <a:pt x="7461" y="20705"/>
                    </a:lnTo>
                    <a:cubicBezTo>
                      <a:pt x="5418" y="21208"/>
                      <a:pt x="3329" y="19971"/>
                      <a:pt x="2819" y="17955"/>
                    </a:cubicBezTo>
                    <a:lnTo>
                      <a:pt x="114" y="7269"/>
                    </a:lnTo>
                    <a:cubicBezTo>
                      <a:pt x="-396" y="5253"/>
                      <a:pt x="857" y="3190"/>
                      <a:pt x="2902" y="2687"/>
                    </a:cubicBezTo>
                    <a:close/>
                  </a:path>
                </a:pathLst>
              </a:custGeom>
              <a:solidFill>
                <a:srgbClr val="FFC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32"/>
              <p:cNvSpPr/>
              <p:nvPr/>
            </p:nvSpPr>
            <p:spPr>
              <a:xfrm>
                <a:off x="2300450" y="5858516"/>
                <a:ext cx="480537" cy="477948"/>
              </a:xfrm>
              <a:custGeom>
                <a:rect b="b" l="l" r="r" t="t"/>
                <a:pathLst>
                  <a:path extrusionOk="0" h="477948" w="480537">
                    <a:moveTo>
                      <a:pt x="102082" y="440122"/>
                    </a:moveTo>
                    <a:cubicBezTo>
                      <a:pt x="100142" y="440610"/>
                      <a:pt x="98872" y="441755"/>
                      <a:pt x="98261" y="443562"/>
                    </a:cubicBezTo>
                    <a:cubicBezTo>
                      <a:pt x="97667" y="445376"/>
                      <a:pt x="97782" y="447986"/>
                      <a:pt x="98632" y="451385"/>
                    </a:cubicBezTo>
                    <a:lnTo>
                      <a:pt x="101403" y="462478"/>
                    </a:lnTo>
                    <a:cubicBezTo>
                      <a:pt x="102263" y="465915"/>
                      <a:pt x="103390" y="468295"/>
                      <a:pt x="104795" y="469605"/>
                    </a:cubicBezTo>
                    <a:cubicBezTo>
                      <a:pt x="105149" y="469948"/>
                      <a:pt x="105530" y="470226"/>
                      <a:pt x="105932" y="470444"/>
                    </a:cubicBezTo>
                    <a:cubicBezTo>
                      <a:pt x="107068" y="471075"/>
                      <a:pt x="108358" y="471201"/>
                      <a:pt x="109810" y="470837"/>
                    </a:cubicBezTo>
                    <a:cubicBezTo>
                      <a:pt x="111721" y="470358"/>
                      <a:pt x="112992" y="469223"/>
                      <a:pt x="113593" y="467416"/>
                    </a:cubicBezTo>
                    <a:cubicBezTo>
                      <a:pt x="114196" y="465591"/>
                      <a:pt x="114072" y="462965"/>
                      <a:pt x="113210" y="459524"/>
                    </a:cubicBezTo>
                    <a:lnTo>
                      <a:pt x="110441" y="448433"/>
                    </a:lnTo>
                    <a:cubicBezTo>
                      <a:pt x="109600" y="445052"/>
                      <a:pt x="108463" y="442692"/>
                      <a:pt x="107059" y="441383"/>
                    </a:cubicBezTo>
                    <a:cubicBezTo>
                      <a:pt x="106695" y="441049"/>
                      <a:pt x="106324" y="440762"/>
                      <a:pt x="105932" y="440553"/>
                    </a:cubicBezTo>
                    <a:cubicBezTo>
                      <a:pt x="104785" y="439911"/>
                      <a:pt x="103496" y="439769"/>
                      <a:pt x="102082" y="440122"/>
                    </a:cubicBezTo>
                    <a:close/>
                    <a:moveTo>
                      <a:pt x="105932" y="433062"/>
                    </a:moveTo>
                    <a:cubicBezTo>
                      <a:pt x="108137" y="433271"/>
                      <a:pt x="110183" y="434028"/>
                      <a:pt x="112064" y="435316"/>
                    </a:cubicBezTo>
                    <a:cubicBezTo>
                      <a:pt x="115408" y="437601"/>
                      <a:pt x="117778" y="441555"/>
                      <a:pt x="119181" y="447183"/>
                    </a:cubicBezTo>
                    <a:cubicBezTo>
                      <a:pt x="119181" y="447183"/>
                      <a:pt x="121522" y="456582"/>
                      <a:pt x="121522" y="456582"/>
                    </a:cubicBezTo>
                    <a:cubicBezTo>
                      <a:pt x="122936" y="462229"/>
                      <a:pt x="122717" y="466825"/>
                      <a:pt x="120853" y="470396"/>
                    </a:cubicBezTo>
                    <a:cubicBezTo>
                      <a:pt x="119000" y="473971"/>
                      <a:pt x="115867" y="476291"/>
                      <a:pt x="111453" y="477399"/>
                    </a:cubicBezTo>
                    <a:cubicBezTo>
                      <a:pt x="109504" y="477887"/>
                      <a:pt x="107660" y="478050"/>
                      <a:pt x="105932" y="477887"/>
                    </a:cubicBezTo>
                    <a:cubicBezTo>
                      <a:pt x="103696" y="477678"/>
                      <a:pt x="101651" y="476931"/>
                      <a:pt x="99778" y="475660"/>
                    </a:cubicBezTo>
                    <a:cubicBezTo>
                      <a:pt x="96455" y="473387"/>
                      <a:pt x="94085" y="469442"/>
                      <a:pt x="92671" y="463787"/>
                    </a:cubicBezTo>
                    <a:lnTo>
                      <a:pt x="90321" y="454396"/>
                    </a:lnTo>
                    <a:cubicBezTo>
                      <a:pt x="88927" y="448759"/>
                      <a:pt x="89155" y="444153"/>
                      <a:pt x="91009" y="440572"/>
                    </a:cubicBezTo>
                    <a:cubicBezTo>
                      <a:pt x="92852" y="436988"/>
                      <a:pt x="95997" y="434647"/>
                      <a:pt x="100438" y="433541"/>
                    </a:cubicBezTo>
                    <a:cubicBezTo>
                      <a:pt x="102368" y="433054"/>
                      <a:pt x="104203" y="432891"/>
                      <a:pt x="105932" y="433062"/>
                    </a:cubicBezTo>
                    <a:close/>
                    <a:moveTo>
                      <a:pt x="224372" y="414465"/>
                    </a:moveTo>
                    <a:cubicBezTo>
                      <a:pt x="226522" y="413930"/>
                      <a:pt x="228385" y="414121"/>
                      <a:pt x="229961" y="415038"/>
                    </a:cubicBezTo>
                    <a:cubicBezTo>
                      <a:pt x="231537" y="415965"/>
                      <a:pt x="232578" y="417417"/>
                      <a:pt x="233066" y="419384"/>
                    </a:cubicBezTo>
                    <a:lnTo>
                      <a:pt x="233725" y="422022"/>
                    </a:lnTo>
                    <a:cubicBezTo>
                      <a:pt x="234212" y="423990"/>
                      <a:pt x="233983" y="425747"/>
                      <a:pt x="233028" y="427266"/>
                    </a:cubicBezTo>
                    <a:cubicBezTo>
                      <a:pt x="232072" y="428785"/>
                      <a:pt x="230534" y="429826"/>
                      <a:pt x="228404" y="430352"/>
                    </a:cubicBezTo>
                    <a:cubicBezTo>
                      <a:pt x="226273" y="430887"/>
                      <a:pt x="224420" y="430696"/>
                      <a:pt x="222853" y="429798"/>
                    </a:cubicBezTo>
                    <a:cubicBezTo>
                      <a:pt x="221277" y="428900"/>
                      <a:pt x="220245" y="427467"/>
                      <a:pt x="219758" y="425518"/>
                    </a:cubicBezTo>
                    <a:cubicBezTo>
                      <a:pt x="219758" y="425518"/>
                      <a:pt x="219098" y="422882"/>
                      <a:pt x="219098" y="422882"/>
                    </a:cubicBezTo>
                    <a:cubicBezTo>
                      <a:pt x="218611" y="420923"/>
                      <a:pt x="218841" y="419165"/>
                      <a:pt x="219806" y="417608"/>
                    </a:cubicBezTo>
                    <a:cubicBezTo>
                      <a:pt x="220762" y="416032"/>
                      <a:pt x="222280" y="414990"/>
                      <a:pt x="224372" y="414465"/>
                    </a:cubicBezTo>
                    <a:close/>
                    <a:moveTo>
                      <a:pt x="345255" y="378871"/>
                    </a:moveTo>
                    <a:cubicBezTo>
                      <a:pt x="345255" y="378871"/>
                      <a:pt x="348140" y="390411"/>
                      <a:pt x="348140" y="390411"/>
                    </a:cubicBezTo>
                    <a:lnTo>
                      <a:pt x="358686" y="387774"/>
                    </a:lnTo>
                    <a:lnTo>
                      <a:pt x="360530" y="395159"/>
                    </a:lnTo>
                    <a:lnTo>
                      <a:pt x="349984" y="397795"/>
                    </a:lnTo>
                    <a:lnTo>
                      <a:pt x="353013" y="409920"/>
                    </a:lnTo>
                    <a:lnTo>
                      <a:pt x="344930" y="411934"/>
                    </a:lnTo>
                    <a:lnTo>
                      <a:pt x="341901" y="399811"/>
                    </a:lnTo>
                    <a:lnTo>
                      <a:pt x="331298" y="402458"/>
                    </a:lnTo>
                    <a:lnTo>
                      <a:pt x="329453" y="395083"/>
                    </a:lnTo>
                    <a:lnTo>
                      <a:pt x="340057" y="392436"/>
                    </a:lnTo>
                    <a:lnTo>
                      <a:pt x="337172" y="380896"/>
                    </a:lnTo>
                    <a:close/>
                    <a:moveTo>
                      <a:pt x="478866" y="367958"/>
                    </a:moveTo>
                    <a:lnTo>
                      <a:pt x="480537" y="374665"/>
                    </a:lnTo>
                    <a:cubicBezTo>
                      <a:pt x="480537" y="374665"/>
                      <a:pt x="465003" y="378553"/>
                      <a:pt x="465003" y="378553"/>
                    </a:cubicBezTo>
                    <a:lnTo>
                      <a:pt x="454295" y="381228"/>
                    </a:lnTo>
                    <a:lnTo>
                      <a:pt x="452622" y="374512"/>
                    </a:lnTo>
                    <a:cubicBezTo>
                      <a:pt x="452622" y="374512"/>
                      <a:pt x="465003" y="371426"/>
                      <a:pt x="465003" y="371426"/>
                    </a:cubicBezTo>
                    <a:close/>
                    <a:moveTo>
                      <a:pt x="475712" y="355338"/>
                    </a:moveTo>
                    <a:lnTo>
                      <a:pt x="477384" y="362044"/>
                    </a:lnTo>
                    <a:lnTo>
                      <a:pt x="465003" y="365131"/>
                    </a:lnTo>
                    <a:lnTo>
                      <a:pt x="451140" y="368598"/>
                    </a:lnTo>
                    <a:lnTo>
                      <a:pt x="449469" y="361891"/>
                    </a:lnTo>
                    <a:lnTo>
                      <a:pt x="465003" y="358012"/>
                    </a:lnTo>
                    <a:close/>
                    <a:moveTo>
                      <a:pt x="78027" y="317687"/>
                    </a:moveTo>
                    <a:cubicBezTo>
                      <a:pt x="78027" y="317687"/>
                      <a:pt x="88679" y="360334"/>
                      <a:pt x="88679" y="360334"/>
                    </a:cubicBezTo>
                    <a:lnTo>
                      <a:pt x="80120" y="362474"/>
                    </a:lnTo>
                    <a:lnTo>
                      <a:pt x="71358" y="327383"/>
                    </a:lnTo>
                    <a:lnTo>
                      <a:pt x="62694" y="329543"/>
                    </a:lnTo>
                    <a:lnTo>
                      <a:pt x="61184" y="323514"/>
                    </a:lnTo>
                    <a:close/>
                    <a:moveTo>
                      <a:pt x="190365" y="287756"/>
                    </a:moveTo>
                    <a:cubicBezTo>
                      <a:pt x="194769" y="286656"/>
                      <a:pt x="198505" y="286924"/>
                      <a:pt x="201580" y="288594"/>
                    </a:cubicBezTo>
                    <a:cubicBezTo>
                      <a:pt x="204667" y="290249"/>
                      <a:pt x="206672" y="292981"/>
                      <a:pt x="207627" y="296793"/>
                    </a:cubicBezTo>
                    <a:cubicBezTo>
                      <a:pt x="208268" y="299373"/>
                      <a:pt x="208153" y="301921"/>
                      <a:pt x="207284" y="304445"/>
                    </a:cubicBezTo>
                    <a:cubicBezTo>
                      <a:pt x="206414" y="306985"/>
                      <a:pt x="204782" y="310425"/>
                      <a:pt x="202412" y="314770"/>
                    </a:cubicBezTo>
                    <a:lnTo>
                      <a:pt x="196890" y="324956"/>
                    </a:lnTo>
                    <a:lnTo>
                      <a:pt x="196985" y="325089"/>
                    </a:lnTo>
                    <a:lnTo>
                      <a:pt x="214916" y="320609"/>
                    </a:lnTo>
                    <a:cubicBezTo>
                      <a:pt x="214916" y="320609"/>
                      <a:pt x="216550" y="327162"/>
                      <a:pt x="216550" y="327162"/>
                    </a:cubicBezTo>
                    <a:lnTo>
                      <a:pt x="187442" y="334442"/>
                    </a:lnTo>
                    <a:lnTo>
                      <a:pt x="186037" y="328843"/>
                    </a:lnTo>
                    <a:lnTo>
                      <a:pt x="196145" y="310616"/>
                    </a:lnTo>
                    <a:cubicBezTo>
                      <a:pt x="197569" y="307826"/>
                      <a:pt x="198505" y="305552"/>
                      <a:pt x="198943" y="303755"/>
                    </a:cubicBezTo>
                    <a:cubicBezTo>
                      <a:pt x="199392" y="301979"/>
                      <a:pt x="199449" y="300412"/>
                      <a:pt x="199117" y="299067"/>
                    </a:cubicBezTo>
                    <a:cubicBezTo>
                      <a:pt x="198667" y="297280"/>
                      <a:pt x="197808" y="295932"/>
                      <a:pt x="196556" y="295014"/>
                    </a:cubicBezTo>
                    <a:cubicBezTo>
                      <a:pt x="195303" y="294127"/>
                      <a:pt x="193795" y="293897"/>
                      <a:pt x="192017" y="294337"/>
                    </a:cubicBezTo>
                    <a:cubicBezTo>
                      <a:pt x="190040" y="294833"/>
                      <a:pt x="188713" y="295875"/>
                      <a:pt x="188025" y="297470"/>
                    </a:cubicBezTo>
                    <a:cubicBezTo>
                      <a:pt x="187327" y="299056"/>
                      <a:pt x="187270" y="300977"/>
                      <a:pt x="187824" y="303193"/>
                    </a:cubicBezTo>
                    <a:lnTo>
                      <a:pt x="179504" y="305275"/>
                    </a:lnTo>
                    <a:lnTo>
                      <a:pt x="179408" y="305114"/>
                    </a:lnTo>
                    <a:cubicBezTo>
                      <a:pt x="178347" y="301293"/>
                      <a:pt x="178786" y="297720"/>
                      <a:pt x="180754" y="294404"/>
                    </a:cubicBezTo>
                    <a:cubicBezTo>
                      <a:pt x="182712" y="291081"/>
                      <a:pt x="185922" y="288864"/>
                      <a:pt x="190365" y="287756"/>
                    </a:cubicBezTo>
                    <a:close/>
                    <a:moveTo>
                      <a:pt x="310218" y="257222"/>
                    </a:moveTo>
                    <a:cubicBezTo>
                      <a:pt x="314631" y="256115"/>
                      <a:pt x="318415" y="256285"/>
                      <a:pt x="321577" y="257739"/>
                    </a:cubicBezTo>
                    <a:cubicBezTo>
                      <a:pt x="324729" y="259190"/>
                      <a:pt x="326793" y="261874"/>
                      <a:pt x="327768" y="265781"/>
                    </a:cubicBezTo>
                    <a:cubicBezTo>
                      <a:pt x="328226" y="267635"/>
                      <a:pt x="328082" y="269546"/>
                      <a:pt x="327329" y="271515"/>
                    </a:cubicBezTo>
                    <a:cubicBezTo>
                      <a:pt x="326574" y="273473"/>
                      <a:pt x="325293" y="275173"/>
                      <a:pt x="323468" y="276625"/>
                    </a:cubicBezTo>
                    <a:cubicBezTo>
                      <a:pt x="326038" y="276882"/>
                      <a:pt x="328168" y="277723"/>
                      <a:pt x="329841" y="279149"/>
                    </a:cubicBezTo>
                    <a:cubicBezTo>
                      <a:pt x="331513" y="280570"/>
                      <a:pt x="332639" y="282443"/>
                      <a:pt x="333213" y="284735"/>
                    </a:cubicBezTo>
                    <a:cubicBezTo>
                      <a:pt x="334187" y="288651"/>
                      <a:pt x="333537" y="292071"/>
                      <a:pt x="331254" y="295025"/>
                    </a:cubicBezTo>
                    <a:cubicBezTo>
                      <a:pt x="328971" y="297958"/>
                      <a:pt x="325618" y="299993"/>
                      <a:pt x="321186" y="301091"/>
                    </a:cubicBezTo>
                    <a:cubicBezTo>
                      <a:pt x="317211" y="302085"/>
                      <a:pt x="313553" y="301893"/>
                      <a:pt x="310190" y="300499"/>
                    </a:cubicBezTo>
                    <a:cubicBezTo>
                      <a:pt x="306827" y="299103"/>
                      <a:pt x="304706" y="296485"/>
                      <a:pt x="303856" y="292646"/>
                    </a:cubicBezTo>
                    <a:lnTo>
                      <a:pt x="303865" y="292446"/>
                    </a:lnTo>
                    <a:lnTo>
                      <a:pt x="312148" y="290373"/>
                    </a:lnTo>
                    <a:cubicBezTo>
                      <a:pt x="312569" y="292016"/>
                      <a:pt x="313495" y="293218"/>
                      <a:pt x="314928" y="293993"/>
                    </a:cubicBezTo>
                    <a:cubicBezTo>
                      <a:pt x="316371" y="294766"/>
                      <a:pt x="317976" y="294929"/>
                      <a:pt x="319771" y="294480"/>
                    </a:cubicBezTo>
                    <a:cubicBezTo>
                      <a:pt x="321740" y="293985"/>
                      <a:pt x="323173" y="293048"/>
                      <a:pt x="324042" y="291671"/>
                    </a:cubicBezTo>
                    <a:cubicBezTo>
                      <a:pt x="324912" y="290296"/>
                      <a:pt x="325112" y="288672"/>
                      <a:pt x="324645" y="286800"/>
                    </a:cubicBezTo>
                    <a:cubicBezTo>
                      <a:pt x="324079" y="284544"/>
                      <a:pt x="323115" y="283035"/>
                      <a:pt x="321720" y="282281"/>
                    </a:cubicBezTo>
                    <a:cubicBezTo>
                      <a:pt x="320335" y="281507"/>
                      <a:pt x="318558" y="281402"/>
                      <a:pt x="316371" y="281947"/>
                    </a:cubicBezTo>
                    <a:lnTo>
                      <a:pt x="311565" y="283150"/>
                    </a:lnTo>
                    <a:cubicBezTo>
                      <a:pt x="311565" y="283150"/>
                      <a:pt x="309961" y="276731"/>
                      <a:pt x="309961" y="276731"/>
                    </a:cubicBezTo>
                    <a:lnTo>
                      <a:pt x="314766" y="275526"/>
                    </a:lnTo>
                    <a:cubicBezTo>
                      <a:pt x="316801" y="275031"/>
                      <a:pt x="318166" y="274122"/>
                      <a:pt x="318873" y="272804"/>
                    </a:cubicBezTo>
                    <a:cubicBezTo>
                      <a:pt x="319590" y="271504"/>
                      <a:pt x="319704" y="269899"/>
                      <a:pt x="319226" y="267999"/>
                    </a:cubicBezTo>
                    <a:cubicBezTo>
                      <a:pt x="318797" y="266288"/>
                      <a:pt x="317976" y="265028"/>
                      <a:pt x="316735" y="264234"/>
                    </a:cubicBezTo>
                    <a:cubicBezTo>
                      <a:pt x="315502" y="263451"/>
                      <a:pt x="313964" y="263289"/>
                      <a:pt x="312100" y="263757"/>
                    </a:cubicBezTo>
                    <a:cubicBezTo>
                      <a:pt x="310504" y="264149"/>
                      <a:pt x="309263" y="264962"/>
                      <a:pt x="308413" y="266164"/>
                    </a:cubicBezTo>
                    <a:cubicBezTo>
                      <a:pt x="307542" y="267369"/>
                      <a:pt x="307314" y="268744"/>
                      <a:pt x="307695" y="270272"/>
                    </a:cubicBezTo>
                    <a:lnTo>
                      <a:pt x="299404" y="272336"/>
                    </a:lnTo>
                    <a:lnTo>
                      <a:pt x="299299" y="272174"/>
                    </a:lnTo>
                    <a:cubicBezTo>
                      <a:pt x="298353" y="268859"/>
                      <a:pt x="298936" y="265792"/>
                      <a:pt x="301076" y="262955"/>
                    </a:cubicBezTo>
                    <a:cubicBezTo>
                      <a:pt x="303206" y="260116"/>
                      <a:pt x="306253" y="258215"/>
                      <a:pt x="310218" y="257222"/>
                    </a:cubicBezTo>
                    <a:close/>
                    <a:moveTo>
                      <a:pt x="442444" y="247090"/>
                    </a:moveTo>
                    <a:cubicBezTo>
                      <a:pt x="442444" y="247090"/>
                      <a:pt x="444088" y="253672"/>
                      <a:pt x="444088" y="253672"/>
                    </a:cubicBezTo>
                    <a:lnTo>
                      <a:pt x="427580" y="257799"/>
                    </a:lnTo>
                    <a:lnTo>
                      <a:pt x="425936" y="251208"/>
                    </a:lnTo>
                    <a:close/>
                    <a:moveTo>
                      <a:pt x="48683" y="213573"/>
                    </a:moveTo>
                    <a:lnTo>
                      <a:pt x="48301" y="214938"/>
                    </a:lnTo>
                    <a:lnTo>
                      <a:pt x="47804" y="216476"/>
                    </a:lnTo>
                    <a:lnTo>
                      <a:pt x="42894" y="231380"/>
                    </a:lnTo>
                    <a:lnTo>
                      <a:pt x="47804" y="230157"/>
                    </a:lnTo>
                    <a:lnTo>
                      <a:pt x="52705" y="228934"/>
                    </a:lnTo>
                    <a:lnTo>
                      <a:pt x="48874" y="213582"/>
                    </a:lnTo>
                    <a:close/>
                    <a:moveTo>
                      <a:pt x="54540" y="200025"/>
                    </a:moveTo>
                    <a:cubicBezTo>
                      <a:pt x="54540" y="200025"/>
                      <a:pt x="61236" y="226804"/>
                      <a:pt x="61236" y="226804"/>
                    </a:cubicBezTo>
                    <a:lnTo>
                      <a:pt x="66061" y="225591"/>
                    </a:lnTo>
                    <a:lnTo>
                      <a:pt x="67713" y="232212"/>
                    </a:lnTo>
                    <a:lnTo>
                      <a:pt x="62879" y="233425"/>
                    </a:lnTo>
                    <a:lnTo>
                      <a:pt x="65201" y="242672"/>
                    </a:lnTo>
                    <a:lnTo>
                      <a:pt x="56670" y="244812"/>
                    </a:lnTo>
                    <a:lnTo>
                      <a:pt x="54357" y="235546"/>
                    </a:lnTo>
                    <a:lnTo>
                      <a:pt x="47804" y="237188"/>
                    </a:lnTo>
                    <a:lnTo>
                      <a:pt x="36962" y="239892"/>
                    </a:lnTo>
                    <a:lnTo>
                      <a:pt x="35299" y="234858"/>
                    </a:lnTo>
                    <a:lnTo>
                      <a:pt x="45940" y="202184"/>
                    </a:lnTo>
                    <a:lnTo>
                      <a:pt x="47804" y="201717"/>
                    </a:lnTo>
                    <a:close/>
                    <a:moveTo>
                      <a:pt x="176738" y="169433"/>
                    </a:moveTo>
                    <a:lnTo>
                      <a:pt x="178459" y="176293"/>
                    </a:lnTo>
                    <a:lnTo>
                      <a:pt x="161683" y="180477"/>
                    </a:lnTo>
                    <a:lnTo>
                      <a:pt x="162963" y="190605"/>
                    </a:lnTo>
                    <a:cubicBezTo>
                      <a:pt x="163593" y="189820"/>
                      <a:pt x="164415" y="189113"/>
                      <a:pt x="165446" y="188445"/>
                    </a:cubicBezTo>
                    <a:cubicBezTo>
                      <a:pt x="166460" y="187796"/>
                      <a:pt x="167635" y="187280"/>
                      <a:pt x="168982" y="186935"/>
                    </a:cubicBezTo>
                    <a:cubicBezTo>
                      <a:pt x="173070" y="185845"/>
                      <a:pt x="176558" y="186287"/>
                      <a:pt x="179432" y="188273"/>
                    </a:cubicBezTo>
                    <a:cubicBezTo>
                      <a:pt x="182338" y="190242"/>
                      <a:pt x="184344" y="193499"/>
                      <a:pt x="185481" y="198027"/>
                    </a:cubicBezTo>
                    <a:cubicBezTo>
                      <a:pt x="186502" y="202125"/>
                      <a:pt x="186110" y="205852"/>
                      <a:pt x="184324" y="209177"/>
                    </a:cubicBezTo>
                    <a:cubicBezTo>
                      <a:pt x="182527" y="212510"/>
                      <a:pt x="179308" y="214756"/>
                      <a:pt x="174656" y="215922"/>
                    </a:cubicBezTo>
                    <a:cubicBezTo>
                      <a:pt x="170749" y="216896"/>
                      <a:pt x="167118" y="216665"/>
                      <a:pt x="163794" y="215224"/>
                    </a:cubicBezTo>
                    <a:cubicBezTo>
                      <a:pt x="160460" y="213791"/>
                      <a:pt x="158387" y="211183"/>
                      <a:pt x="157536" y="207408"/>
                    </a:cubicBezTo>
                    <a:lnTo>
                      <a:pt x="157565" y="207236"/>
                    </a:lnTo>
                    <a:lnTo>
                      <a:pt x="165687" y="204782"/>
                    </a:lnTo>
                    <a:cubicBezTo>
                      <a:pt x="166163" y="206674"/>
                      <a:pt x="167072" y="208021"/>
                      <a:pt x="168418" y="208814"/>
                    </a:cubicBezTo>
                    <a:cubicBezTo>
                      <a:pt x="169755" y="209616"/>
                      <a:pt x="171294" y="209787"/>
                      <a:pt x="173024" y="209359"/>
                    </a:cubicBezTo>
                    <a:cubicBezTo>
                      <a:pt x="175019" y="208860"/>
                      <a:pt x="176319" y="207781"/>
                      <a:pt x="176901" y="206129"/>
                    </a:cubicBezTo>
                    <a:cubicBezTo>
                      <a:pt x="177494" y="204485"/>
                      <a:pt x="177504" y="202516"/>
                      <a:pt x="176931" y="200225"/>
                    </a:cubicBezTo>
                    <a:cubicBezTo>
                      <a:pt x="176319" y="197770"/>
                      <a:pt x="175325" y="195916"/>
                      <a:pt x="173931" y="194683"/>
                    </a:cubicBezTo>
                    <a:cubicBezTo>
                      <a:pt x="172544" y="193450"/>
                      <a:pt x="170854" y="193088"/>
                      <a:pt x="168867" y="193584"/>
                    </a:cubicBezTo>
                    <a:cubicBezTo>
                      <a:pt x="167233" y="193995"/>
                      <a:pt x="166039" y="194608"/>
                      <a:pt x="165333" y="195439"/>
                    </a:cubicBezTo>
                    <a:cubicBezTo>
                      <a:pt x="164606" y="196250"/>
                      <a:pt x="164196" y="197225"/>
                      <a:pt x="164081" y="198361"/>
                    </a:cubicBezTo>
                    <a:cubicBezTo>
                      <a:pt x="164081" y="198361"/>
                      <a:pt x="156429" y="199737"/>
                      <a:pt x="156429" y="199737"/>
                    </a:cubicBezTo>
                    <a:lnTo>
                      <a:pt x="152961" y="175366"/>
                    </a:lnTo>
                    <a:close/>
                    <a:moveTo>
                      <a:pt x="288468" y="163280"/>
                    </a:moveTo>
                    <a:cubicBezTo>
                      <a:pt x="288077" y="163299"/>
                      <a:pt x="287684" y="163356"/>
                      <a:pt x="287274" y="163462"/>
                    </a:cubicBezTo>
                    <a:cubicBezTo>
                      <a:pt x="285687" y="163852"/>
                      <a:pt x="284407" y="164435"/>
                      <a:pt x="283414" y="165229"/>
                    </a:cubicBezTo>
                    <a:cubicBezTo>
                      <a:pt x="282429" y="166021"/>
                      <a:pt x="281742" y="166919"/>
                      <a:pt x="281369" y="167952"/>
                    </a:cubicBezTo>
                    <a:lnTo>
                      <a:pt x="282077" y="170798"/>
                    </a:lnTo>
                    <a:cubicBezTo>
                      <a:pt x="282917" y="174180"/>
                      <a:pt x="284177" y="176625"/>
                      <a:pt x="285849" y="178135"/>
                    </a:cubicBezTo>
                    <a:cubicBezTo>
                      <a:pt x="286681" y="178881"/>
                      <a:pt x="287550" y="179387"/>
                      <a:pt x="288468" y="179634"/>
                    </a:cubicBezTo>
                    <a:cubicBezTo>
                      <a:pt x="289403" y="179892"/>
                      <a:pt x="290378" y="179892"/>
                      <a:pt x="291400" y="179645"/>
                    </a:cubicBezTo>
                    <a:cubicBezTo>
                      <a:pt x="293158" y="179204"/>
                      <a:pt x="294371" y="178040"/>
                      <a:pt x="295041" y="176167"/>
                    </a:cubicBezTo>
                    <a:cubicBezTo>
                      <a:pt x="295699" y="174296"/>
                      <a:pt x="295738" y="172211"/>
                      <a:pt x="295165" y="169920"/>
                    </a:cubicBezTo>
                    <a:cubicBezTo>
                      <a:pt x="294573" y="167569"/>
                      <a:pt x="293570" y="165774"/>
                      <a:pt x="292126" y="164590"/>
                    </a:cubicBezTo>
                    <a:cubicBezTo>
                      <a:pt x="291017" y="163652"/>
                      <a:pt x="289796" y="163221"/>
                      <a:pt x="288468" y="163280"/>
                    </a:cubicBezTo>
                    <a:close/>
                    <a:moveTo>
                      <a:pt x="288468" y="141203"/>
                    </a:moveTo>
                    <a:lnTo>
                      <a:pt x="288516" y="141203"/>
                    </a:lnTo>
                    <a:cubicBezTo>
                      <a:pt x="289949" y="141165"/>
                      <a:pt x="291420" y="141260"/>
                      <a:pt x="292929" y="141509"/>
                    </a:cubicBezTo>
                    <a:lnTo>
                      <a:pt x="292968" y="148168"/>
                    </a:lnTo>
                    <a:cubicBezTo>
                      <a:pt x="291573" y="148043"/>
                      <a:pt x="290330" y="147984"/>
                      <a:pt x="289279" y="148013"/>
                    </a:cubicBezTo>
                    <a:cubicBezTo>
                      <a:pt x="289012" y="148024"/>
                      <a:pt x="288745" y="148032"/>
                      <a:pt x="288468" y="148062"/>
                    </a:cubicBezTo>
                    <a:cubicBezTo>
                      <a:pt x="287618" y="148138"/>
                      <a:pt x="286699" y="148301"/>
                      <a:pt x="285696" y="148548"/>
                    </a:cubicBezTo>
                    <a:cubicBezTo>
                      <a:pt x="283099" y="149198"/>
                      <a:pt x="281264" y="150689"/>
                      <a:pt x="280166" y="153029"/>
                    </a:cubicBezTo>
                    <a:cubicBezTo>
                      <a:pt x="279086" y="155361"/>
                      <a:pt x="279019" y="158235"/>
                      <a:pt x="280004" y="161646"/>
                    </a:cubicBezTo>
                    <a:lnTo>
                      <a:pt x="280128" y="161760"/>
                    </a:lnTo>
                    <a:cubicBezTo>
                      <a:pt x="280834" y="160528"/>
                      <a:pt x="281856" y="159449"/>
                      <a:pt x="283174" y="158514"/>
                    </a:cubicBezTo>
                    <a:cubicBezTo>
                      <a:pt x="284502" y="157576"/>
                      <a:pt x="286079" y="156890"/>
                      <a:pt x="287905" y="156429"/>
                    </a:cubicBezTo>
                    <a:lnTo>
                      <a:pt x="288468" y="156296"/>
                    </a:lnTo>
                    <a:cubicBezTo>
                      <a:pt x="292039" y="155532"/>
                      <a:pt x="295174" y="156191"/>
                      <a:pt x="297867" y="158254"/>
                    </a:cubicBezTo>
                    <a:cubicBezTo>
                      <a:pt x="300706" y="160414"/>
                      <a:pt x="302644" y="163605"/>
                      <a:pt x="303695" y="167789"/>
                    </a:cubicBezTo>
                    <a:cubicBezTo>
                      <a:pt x="304765" y="172089"/>
                      <a:pt x="304326" y="175977"/>
                      <a:pt x="302349" y="179425"/>
                    </a:cubicBezTo>
                    <a:cubicBezTo>
                      <a:pt x="300381" y="182883"/>
                      <a:pt x="297286" y="185146"/>
                      <a:pt x="293044" y="186198"/>
                    </a:cubicBezTo>
                    <a:cubicBezTo>
                      <a:pt x="291458" y="186599"/>
                      <a:pt x="289939" y="186781"/>
                      <a:pt x="288468" y="186741"/>
                    </a:cubicBezTo>
                    <a:cubicBezTo>
                      <a:pt x="285745" y="186686"/>
                      <a:pt x="283223" y="185892"/>
                      <a:pt x="280892" y="184363"/>
                    </a:cubicBezTo>
                    <a:cubicBezTo>
                      <a:pt x="277300" y="182023"/>
                      <a:pt x="274816" y="178135"/>
                      <a:pt x="273469" y="172727"/>
                    </a:cubicBezTo>
                    <a:lnTo>
                      <a:pt x="271387" y="164416"/>
                    </a:lnTo>
                    <a:cubicBezTo>
                      <a:pt x="270001" y="158837"/>
                      <a:pt x="270498" y="153984"/>
                      <a:pt x="272885" y="149876"/>
                    </a:cubicBezTo>
                    <a:cubicBezTo>
                      <a:pt x="275293" y="145769"/>
                      <a:pt x="278982" y="143103"/>
                      <a:pt x="283958" y="141853"/>
                    </a:cubicBezTo>
                    <a:cubicBezTo>
                      <a:pt x="285545" y="141460"/>
                      <a:pt x="287043" y="141241"/>
                      <a:pt x="288468" y="141203"/>
                    </a:cubicBezTo>
                    <a:close/>
                    <a:moveTo>
                      <a:pt x="417336" y="120015"/>
                    </a:moveTo>
                    <a:lnTo>
                      <a:pt x="411700" y="138062"/>
                    </a:lnTo>
                    <a:lnTo>
                      <a:pt x="425570" y="151618"/>
                    </a:lnTo>
                    <a:lnTo>
                      <a:pt x="415950" y="154026"/>
                    </a:lnTo>
                    <a:lnTo>
                      <a:pt x="408135" y="144807"/>
                    </a:lnTo>
                    <a:lnTo>
                      <a:pt x="405565" y="156623"/>
                    </a:lnTo>
                    <a:lnTo>
                      <a:pt x="395917" y="159031"/>
                    </a:lnTo>
                    <a:lnTo>
                      <a:pt x="401773" y="140546"/>
                    </a:lnTo>
                    <a:lnTo>
                      <a:pt x="388284" y="127277"/>
                    </a:lnTo>
                    <a:lnTo>
                      <a:pt x="397894" y="124869"/>
                    </a:lnTo>
                    <a:cubicBezTo>
                      <a:pt x="397894" y="124869"/>
                      <a:pt x="405165" y="133763"/>
                      <a:pt x="405165" y="133763"/>
                    </a:cubicBezTo>
                    <a:lnTo>
                      <a:pt x="405337" y="133714"/>
                    </a:lnTo>
                    <a:lnTo>
                      <a:pt x="407676" y="122423"/>
                    </a:lnTo>
                    <a:close/>
                    <a:moveTo>
                      <a:pt x="30122" y="84716"/>
                    </a:moveTo>
                    <a:cubicBezTo>
                      <a:pt x="30122" y="84716"/>
                      <a:pt x="31774" y="91297"/>
                      <a:pt x="31774" y="91297"/>
                    </a:cubicBezTo>
                    <a:cubicBezTo>
                      <a:pt x="28536" y="97796"/>
                      <a:pt x="26673" y="103554"/>
                      <a:pt x="26156" y="108609"/>
                    </a:cubicBezTo>
                    <a:cubicBezTo>
                      <a:pt x="25641" y="113653"/>
                      <a:pt x="25850" y="119539"/>
                      <a:pt x="26758" y="126253"/>
                    </a:cubicBezTo>
                    <a:lnTo>
                      <a:pt x="27436" y="130695"/>
                    </a:lnTo>
                    <a:lnTo>
                      <a:pt x="18876" y="132836"/>
                    </a:lnTo>
                    <a:lnTo>
                      <a:pt x="18208" y="128394"/>
                    </a:lnTo>
                    <a:cubicBezTo>
                      <a:pt x="17301" y="121965"/>
                      <a:pt x="17290" y="115852"/>
                      <a:pt x="18170" y="110062"/>
                    </a:cubicBezTo>
                    <a:cubicBezTo>
                      <a:pt x="19059" y="104272"/>
                      <a:pt x="20836" y="98711"/>
                      <a:pt x="23550" y="93362"/>
                    </a:cubicBezTo>
                    <a:lnTo>
                      <a:pt x="1643" y="98825"/>
                    </a:lnTo>
                    <a:lnTo>
                      <a:pt x="0" y="92244"/>
                    </a:lnTo>
                    <a:close/>
                    <a:moveTo>
                      <a:pt x="141166" y="81547"/>
                    </a:moveTo>
                    <a:cubicBezTo>
                      <a:pt x="140650" y="81566"/>
                      <a:pt x="140105" y="81634"/>
                      <a:pt x="139550" y="81777"/>
                    </a:cubicBezTo>
                    <a:cubicBezTo>
                      <a:pt x="137755" y="82227"/>
                      <a:pt x="136465" y="83164"/>
                      <a:pt x="135671" y="84586"/>
                    </a:cubicBezTo>
                    <a:cubicBezTo>
                      <a:pt x="134859" y="86011"/>
                      <a:pt x="134707" y="87682"/>
                      <a:pt x="135184" y="89592"/>
                    </a:cubicBezTo>
                    <a:cubicBezTo>
                      <a:pt x="135681" y="91550"/>
                      <a:pt x="136617" y="92955"/>
                      <a:pt x="137975" y="93795"/>
                    </a:cubicBezTo>
                    <a:cubicBezTo>
                      <a:pt x="138929" y="94388"/>
                      <a:pt x="139990" y="94675"/>
                      <a:pt x="141166" y="94637"/>
                    </a:cubicBezTo>
                    <a:cubicBezTo>
                      <a:pt x="141682" y="94618"/>
                      <a:pt x="142215" y="94542"/>
                      <a:pt x="142770" y="94398"/>
                    </a:cubicBezTo>
                    <a:cubicBezTo>
                      <a:pt x="144538" y="93957"/>
                      <a:pt x="145837" y="93031"/>
                      <a:pt x="146639" y="91617"/>
                    </a:cubicBezTo>
                    <a:cubicBezTo>
                      <a:pt x="147461" y="90222"/>
                      <a:pt x="147622" y="88541"/>
                      <a:pt x="147136" y="86601"/>
                    </a:cubicBezTo>
                    <a:cubicBezTo>
                      <a:pt x="146658" y="84700"/>
                      <a:pt x="145722" y="83297"/>
                      <a:pt x="144318" y="82427"/>
                    </a:cubicBezTo>
                    <a:cubicBezTo>
                      <a:pt x="143352" y="81826"/>
                      <a:pt x="142303" y="81528"/>
                      <a:pt x="141166" y="81547"/>
                    </a:cubicBezTo>
                    <a:close/>
                    <a:moveTo>
                      <a:pt x="135032" y="63683"/>
                    </a:moveTo>
                    <a:cubicBezTo>
                      <a:pt x="133465" y="64075"/>
                      <a:pt x="132375" y="64888"/>
                      <a:pt x="131765" y="66128"/>
                    </a:cubicBezTo>
                    <a:cubicBezTo>
                      <a:pt x="131134" y="67371"/>
                      <a:pt x="131039" y="68880"/>
                      <a:pt x="131477" y="70638"/>
                    </a:cubicBezTo>
                    <a:cubicBezTo>
                      <a:pt x="131927" y="72415"/>
                      <a:pt x="132720" y="73714"/>
                      <a:pt x="133866" y="74527"/>
                    </a:cubicBezTo>
                    <a:cubicBezTo>
                      <a:pt x="135023" y="75356"/>
                      <a:pt x="136378" y="75567"/>
                      <a:pt x="137965" y="75177"/>
                    </a:cubicBezTo>
                    <a:cubicBezTo>
                      <a:pt x="139464" y="74803"/>
                      <a:pt x="140525" y="74020"/>
                      <a:pt x="141166" y="72796"/>
                    </a:cubicBezTo>
                    <a:lnTo>
                      <a:pt x="141213" y="72693"/>
                    </a:lnTo>
                    <a:cubicBezTo>
                      <a:pt x="141843" y="71440"/>
                      <a:pt x="141939" y="69912"/>
                      <a:pt x="141499" y="68135"/>
                    </a:cubicBezTo>
                    <a:cubicBezTo>
                      <a:pt x="141403" y="67753"/>
                      <a:pt x="141289" y="67399"/>
                      <a:pt x="141166" y="67065"/>
                    </a:cubicBezTo>
                    <a:cubicBezTo>
                      <a:pt x="140697" y="65882"/>
                      <a:pt x="140009" y="64964"/>
                      <a:pt x="139092" y="64333"/>
                    </a:cubicBezTo>
                    <a:cubicBezTo>
                      <a:pt x="137936" y="63512"/>
                      <a:pt x="136569" y="63301"/>
                      <a:pt x="135032" y="63683"/>
                    </a:cubicBezTo>
                    <a:close/>
                    <a:moveTo>
                      <a:pt x="141166" y="56795"/>
                    </a:moveTo>
                    <a:cubicBezTo>
                      <a:pt x="142149" y="57004"/>
                      <a:pt x="143084" y="57329"/>
                      <a:pt x="143974" y="57760"/>
                    </a:cubicBezTo>
                    <a:cubicBezTo>
                      <a:pt x="146993" y="59222"/>
                      <a:pt x="148970" y="61830"/>
                      <a:pt x="149926" y="65622"/>
                    </a:cubicBezTo>
                    <a:cubicBezTo>
                      <a:pt x="150451" y="67753"/>
                      <a:pt x="150366" y="69768"/>
                      <a:pt x="149647" y="71689"/>
                    </a:cubicBezTo>
                    <a:cubicBezTo>
                      <a:pt x="148932" y="73609"/>
                      <a:pt x="147718" y="75280"/>
                      <a:pt x="145961" y="76694"/>
                    </a:cubicBezTo>
                    <a:cubicBezTo>
                      <a:pt x="148473" y="77086"/>
                      <a:pt x="150603" y="77994"/>
                      <a:pt x="152342" y="79456"/>
                    </a:cubicBezTo>
                    <a:cubicBezTo>
                      <a:pt x="154100" y="80897"/>
                      <a:pt x="155266" y="82771"/>
                      <a:pt x="155839" y="85063"/>
                    </a:cubicBezTo>
                    <a:cubicBezTo>
                      <a:pt x="156822" y="89009"/>
                      <a:pt x="156240" y="92373"/>
                      <a:pt x="154090" y="95162"/>
                    </a:cubicBezTo>
                    <a:cubicBezTo>
                      <a:pt x="151951" y="97941"/>
                      <a:pt x="148711" y="99881"/>
                      <a:pt x="144404" y="100961"/>
                    </a:cubicBezTo>
                    <a:cubicBezTo>
                      <a:pt x="143284" y="101237"/>
                      <a:pt x="142206" y="101438"/>
                      <a:pt x="141166" y="101543"/>
                    </a:cubicBezTo>
                    <a:cubicBezTo>
                      <a:pt x="138146" y="101868"/>
                      <a:pt x="135443" y="101495"/>
                      <a:pt x="133045" y="100416"/>
                    </a:cubicBezTo>
                    <a:cubicBezTo>
                      <a:pt x="129834" y="98965"/>
                      <a:pt x="127743" y="96279"/>
                      <a:pt x="126759" y="92324"/>
                    </a:cubicBezTo>
                    <a:cubicBezTo>
                      <a:pt x="126185" y="90014"/>
                      <a:pt x="126319" y="87825"/>
                      <a:pt x="127170" y="85732"/>
                    </a:cubicBezTo>
                    <a:cubicBezTo>
                      <a:pt x="128029" y="83630"/>
                      <a:pt x="129481" y="81815"/>
                      <a:pt x="131516" y="80268"/>
                    </a:cubicBezTo>
                    <a:cubicBezTo>
                      <a:pt x="129300" y="79846"/>
                      <a:pt x="127437" y="78958"/>
                      <a:pt x="125909" y="77612"/>
                    </a:cubicBezTo>
                    <a:cubicBezTo>
                      <a:pt x="124390" y="76255"/>
                      <a:pt x="123358" y="74516"/>
                      <a:pt x="122823" y="72396"/>
                    </a:cubicBezTo>
                    <a:cubicBezTo>
                      <a:pt x="121886" y="68604"/>
                      <a:pt x="122392" y="65365"/>
                      <a:pt x="124351" y="62662"/>
                    </a:cubicBezTo>
                    <a:cubicBezTo>
                      <a:pt x="126310" y="59967"/>
                      <a:pt x="129318" y="58114"/>
                      <a:pt x="133388" y="57091"/>
                    </a:cubicBezTo>
                    <a:cubicBezTo>
                      <a:pt x="136236" y="56384"/>
                      <a:pt x="138824" y="56289"/>
                      <a:pt x="141166" y="56795"/>
                    </a:cubicBezTo>
                    <a:close/>
                    <a:moveTo>
                      <a:pt x="257877" y="35319"/>
                    </a:moveTo>
                    <a:cubicBezTo>
                      <a:pt x="257036" y="35100"/>
                      <a:pt x="256158" y="35108"/>
                      <a:pt x="255231" y="35347"/>
                    </a:cubicBezTo>
                    <a:cubicBezTo>
                      <a:pt x="253512" y="35768"/>
                      <a:pt x="252307" y="36913"/>
                      <a:pt x="251620" y="38797"/>
                    </a:cubicBezTo>
                    <a:cubicBezTo>
                      <a:pt x="250942" y="40659"/>
                      <a:pt x="250894" y="42751"/>
                      <a:pt x="251467" y="45053"/>
                    </a:cubicBezTo>
                    <a:cubicBezTo>
                      <a:pt x="252068" y="47481"/>
                      <a:pt x="253043" y="49315"/>
                      <a:pt x="254410" y="50566"/>
                    </a:cubicBezTo>
                    <a:cubicBezTo>
                      <a:pt x="255432" y="51502"/>
                      <a:pt x="256588" y="51960"/>
                      <a:pt x="257877" y="51932"/>
                    </a:cubicBezTo>
                    <a:cubicBezTo>
                      <a:pt x="258288" y="51932"/>
                      <a:pt x="258728" y="51865"/>
                      <a:pt x="259167" y="51759"/>
                    </a:cubicBezTo>
                    <a:cubicBezTo>
                      <a:pt x="260580" y="51407"/>
                      <a:pt x="261746" y="50844"/>
                      <a:pt x="262653" y="50041"/>
                    </a:cubicBezTo>
                    <a:cubicBezTo>
                      <a:pt x="263590" y="49248"/>
                      <a:pt x="264260" y="48341"/>
                      <a:pt x="264679" y="47299"/>
                    </a:cubicBezTo>
                    <a:lnTo>
                      <a:pt x="263705" y="43373"/>
                    </a:lnTo>
                    <a:cubicBezTo>
                      <a:pt x="262921" y="40250"/>
                      <a:pt x="261775" y="38012"/>
                      <a:pt x="260283" y="36656"/>
                    </a:cubicBezTo>
                    <a:cubicBezTo>
                      <a:pt x="259531" y="35977"/>
                      <a:pt x="258728" y="35538"/>
                      <a:pt x="257877" y="35319"/>
                    </a:cubicBezTo>
                    <a:close/>
                    <a:moveTo>
                      <a:pt x="257877" y="28240"/>
                    </a:moveTo>
                    <a:cubicBezTo>
                      <a:pt x="260532" y="28297"/>
                      <a:pt x="262998" y="29090"/>
                      <a:pt x="265272" y="30608"/>
                    </a:cubicBezTo>
                    <a:cubicBezTo>
                      <a:pt x="268740" y="32930"/>
                      <a:pt x="271146" y="36800"/>
                      <a:pt x="272503" y="42226"/>
                    </a:cubicBezTo>
                    <a:lnTo>
                      <a:pt x="275025" y="52306"/>
                    </a:lnTo>
                    <a:cubicBezTo>
                      <a:pt x="276325" y="57493"/>
                      <a:pt x="275808" y="61934"/>
                      <a:pt x="273516" y="65661"/>
                    </a:cubicBezTo>
                    <a:cubicBezTo>
                      <a:pt x="271223" y="69395"/>
                      <a:pt x="267727" y="71842"/>
                      <a:pt x="263008" y="73016"/>
                    </a:cubicBezTo>
                    <a:cubicBezTo>
                      <a:pt x="261537" y="73379"/>
                      <a:pt x="259969" y="73619"/>
                      <a:pt x="258327" y="73714"/>
                    </a:cubicBezTo>
                    <a:lnTo>
                      <a:pt x="257877" y="73733"/>
                    </a:lnTo>
                    <a:cubicBezTo>
                      <a:pt x="256397" y="73771"/>
                      <a:pt x="254963" y="73695"/>
                      <a:pt x="253607" y="73465"/>
                    </a:cubicBezTo>
                    <a:lnTo>
                      <a:pt x="253063" y="67036"/>
                    </a:lnTo>
                    <a:cubicBezTo>
                      <a:pt x="254457" y="67209"/>
                      <a:pt x="255794" y="67255"/>
                      <a:pt x="257094" y="67160"/>
                    </a:cubicBezTo>
                    <a:lnTo>
                      <a:pt x="257877" y="67103"/>
                    </a:lnTo>
                    <a:cubicBezTo>
                      <a:pt x="258957" y="66989"/>
                      <a:pt x="260122" y="66768"/>
                      <a:pt x="261374" y="66454"/>
                    </a:cubicBezTo>
                    <a:cubicBezTo>
                      <a:pt x="263620" y="65891"/>
                      <a:pt x="265244" y="64600"/>
                      <a:pt x="266245" y="62576"/>
                    </a:cubicBezTo>
                    <a:cubicBezTo>
                      <a:pt x="267240" y="60549"/>
                      <a:pt x="267354" y="57989"/>
                      <a:pt x="266580" y="54885"/>
                    </a:cubicBezTo>
                    <a:lnTo>
                      <a:pt x="266055" y="52772"/>
                    </a:lnTo>
                    <a:cubicBezTo>
                      <a:pt x="265395" y="54225"/>
                      <a:pt x="264488" y="55429"/>
                      <a:pt x="263333" y="56376"/>
                    </a:cubicBezTo>
                    <a:cubicBezTo>
                      <a:pt x="262167" y="57339"/>
                      <a:pt x="260819" y="57999"/>
                      <a:pt x="259299" y="58381"/>
                    </a:cubicBezTo>
                    <a:cubicBezTo>
                      <a:pt x="258813" y="58506"/>
                      <a:pt x="258346" y="58600"/>
                      <a:pt x="257877" y="58676"/>
                    </a:cubicBezTo>
                    <a:cubicBezTo>
                      <a:pt x="254505" y="59231"/>
                      <a:pt x="251534" y="58611"/>
                      <a:pt x="248984" y="56842"/>
                    </a:cubicBezTo>
                    <a:cubicBezTo>
                      <a:pt x="246051" y="54817"/>
                      <a:pt x="244035" y="51608"/>
                      <a:pt x="242936" y="47183"/>
                    </a:cubicBezTo>
                    <a:cubicBezTo>
                      <a:pt x="241875" y="42934"/>
                      <a:pt x="242343" y="39064"/>
                      <a:pt x="244331" y="35557"/>
                    </a:cubicBezTo>
                    <a:cubicBezTo>
                      <a:pt x="246317" y="32061"/>
                      <a:pt x="249394" y="29807"/>
                      <a:pt x="253550" y="28757"/>
                    </a:cubicBezTo>
                    <a:cubicBezTo>
                      <a:pt x="255049" y="28383"/>
                      <a:pt x="256483" y="28221"/>
                      <a:pt x="257877" y="28240"/>
                    </a:cubicBezTo>
                    <a:close/>
                    <a:moveTo>
                      <a:pt x="391632" y="23958"/>
                    </a:moveTo>
                    <a:cubicBezTo>
                      <a:pt x="391223" y="23930"/>
                      <a:pt x="390783" y="23967"/>
                      <a:pt x="390315" y="24071"/>
                    </a:cubicBezTo>
                    <a:cubicBezTo>
                      <a:pt x="389148" y="24378"/>
                      <a:pt x="388356" y="24990"/>
                      <a:pt x="387935" y="25936"/>
                    </a:cubicBezTo>
                    <a:cubicBezTo>
                      <a:pt x="387524" y="26881"/>
                      <a:pt x="387448" y="27914"/>
                      <a:pt x="387725" y="29021"/>
                    </a:cubicBezTo>
                    <a:lnTo>
                      <a:pt x="388291" y="31266"/>
                    </a:lnTo>
                    <a:cubicBezTo>
                      <a:pt x="388566" y="32374"/>
                      <a:pt x="389131" y="33242"/>
                      <a:pt x="390008" y="33864"/>
                    </a:cubicBezTo>
                    <a:cubicBezTo>
                      <a:pt x="390515" y="34217"/>
                      <a:pt x="391049" y="34428"/>
                      <a:pt x="391632" y="34495"/>
                    </a:cubicBezTo>
                    <a:cubicBezTo>
                      <a:pt x="392054" y="34543"/>
                      <a:pt x="392492" y="34504"/>
                      <a:pt x="392951" y="34390"/>
                    </a:cubicBezTo>
                    <a:cubicBezTo>
                      <a:pt x="394222" y="34074"/>
                      <a:pt x="395045" y="33473"/>
                      <a:pt x="395406" y="32614"/>
                    </a:cubicBezTo>
                    <a:cubicBezTo>
                      <a:pt x="395770" y="31743"/>
                      <a:pt x="395798" y="30703"/>
                      <a:pt x="395482" y="29471"/>
                    </a:cubicBezTo>
                    <a:lnTo>
                      <a:pt x="394919" y="27216"/>
                    </a:lnTo>
                    <a:cubicBezTo>
                      <a:pt x="394651" y="26116"/>
                      <a:pt x="394098" y="25238"/>
                      <a:pt x="393286" y="24607"/>
                    </a:cubicBezTo>
                    <a:cubicBezTo>
                      <a:pt x="392788" y="24226"/>
                      <a:pt x="392245" y="24015"/>
                      <a:pt x="391632" y="23958"/>
                    </a:cubicBezTo>
                    <a:close/>
                    <a:moveTo>
                      <a:pt x="391632" y="18941"/>
                    </a:moveTo>
                    <a:cubicBezTo>
                      <a:pt x="393505" y="18837"/>
                      <a:pt x="395157" y="19239"/>
                      <a:pt x="396591" y="20117"/>
                    </a:cubicBezTo>
                    <a:cubicBezTo>
                      <a:pt x="398644" y="21379"/>
                      <a:pt x="399982" y="23280"/>
                      <a:pt x="400612" y="25802"/>
                    </a:cubicBezTo>
                    <a:lnTo>
                      <a:pt x="401177" y="28047"/>
                    </a:lnTo>
                    <a:cubicBezTo>
                      <a:pt x="401807" y="30587"/>
                      <a:pt x="401530" y="32891"/>
                      <a:pt x="400317" y="34952"/>
                    </a:cubicBezTo>
                    <a:cubicBezTo>
                      <a:pt x="399113" y="37018"/>
                      <a:pt x="397050" y="38411"/>
                      <a:pt x="394135" y="39139"/>
                    </a:cubicBezTo>
                    <a:cubicBezTo>
                      <a:pt x="393267" y="39357"/>
                      <a:pt x="392427" y="39491"/>
                      <a:pt x="391632" y="39530"/>
                    </a:cubicBezTo>
                    <a:cubicBezTo>
                      <a:pt x="389761" y="39625"/>
                      <a:pt x="388098" y="39234"/>
                      <a:pt x="386647" y="38354"/>
                    </a:cubicBezTo>
                    <a:cubicBezTo>
                      <a:pt x="385681" y="37762"/>
                      <a:pt x="384861" y="37027"/>
                      <a:pt x="384200" y="36158"/>
                    </a:cubicBezTo>
                    <a:cubicBezTo>
                      <a:pt x="383475" y="35174"/>
                      <a:pt x="382940" y="34017"/>
                      <a:pt x="382604" y="32690"/>
                    </a:cubicBezTo>
                    <a:lnTo>
                      <a:pt x="382041" y="30435"/>
                    </a:lnTo>
                    <a:cubicBezTo>
                      <a:pt x="381411" y="27941"/>
                      <a:pt x="381708" y="25640"/>
                      <a:pt x="382929" y="23556"/>
                    </a:cubicBezTo>
                    <a:cubicBezTo>
                      <a:pt x="383282" y="22955"/>
                      <a:pt x="383713" y="22410"/>
                      <a:pt x="384200" y="21913"/>
                    </a:cubicBezTo>
                    <a:cubicBezTo>
                      <a:pt x="385424" y="20709"/>
                      <a:pt x="387067" y="19849"/>
                      <a:pt x="389131" y="19334"/>
                    </a:cubicBezTo>
                    <a:cubicBezTo>
                      <a:pt x="389999" y="19105"/>
                      <a:pt x="390831" y="18980"/>
                      <a:pt x="391632" y="18941"/>
                    </a:cubicBezTo>
                    <a:close/>
                    <a:moveTo>
                      <a:pt x="365209" y="5033"/>
                    </a:moveTo>
                    <a:cubicBezTo>
                      <a:pt x="364798" y="4994"/>
                      <a:pt x="364367" y="5042"/>
                      <a:pt x="363899" y="5158"/>
                    </a:cubicBezTo>
                    <a:cubicBezTo>
                      <a:pt x="362754" y="5444"/>
                      <a:pt x="361959" y="6064"/>
                      <a:pt x="361550" y="7011"/>
                    </a:cubicBezTo>
                    <a:cubicBezTo>
                      <a:pt x="361130" y="7947"/>
                      <a:pt x="361062" y="8987"/>
                      <a:pt x="361348" y="10116"/>
                    </a:cubicBezTo>
                    <a:lnTo>
                      <a:pt x="361913" y="12360"/>
                    </a:lnTo>
                    <a:cubicBezTo>
                      <a:pt x="362191" y="13497"/>
                      <a:pt x="362743" y="14366"/>
                      <a:pt x="363555" y="14978"/>
                    </a:cubicBezTo>
                    <a:cubicBezTo>
                      <a:pt x="364042" y="15341"/>
                      <a:pt x="364596" y="15551"/>
                      <a:pt x="365209" y="15598"/>
                    </a:cubicBezTo>
                    <a:cubicBezTo>
                      <a:pt x="365629" y="15628"/>
                      <a:pt x="366069" y="15588"/>
                      <a:pt x="366545" y="15464"/>
                    </a:cubicBezTo>
                    <a:cubicBezTo>
                      <a:pt x="367673" y="15188"/>
                      <a:pt x="368457" y="14576"/>
                      <a:pt x="368867" y="13659"/>
                    </a:cubicBezTo>
                    <a:cubicBezTo>
                      <a:pt x="369298" y="12723"/>
                      <a:pt x="369354" y="11711"/>
                      <a:pt x="369077" y="10574"/>
                    </a:cubicBezTo>
                    <a:lnTo>
                      <a:pt x="368514" y="8328"/>
                    </a:lnTo>
                    <a:cubicBezTo>
                      <a:pt x="368236" y="7191"/>
                      <a:pt x="367682" y="6313"/>
                      <a:pt x="366870" y="5682"/>
                    </a:cubicBezTo>
                    <a:cubicBezTo>
                      <a:pt x="366374" y="5301"/>
                      <a:pt x="365820" y="5081"/>
                      <a:pt x="365209" y="5033"/>
                    </a:cubicBezTo>
                    <a:close/>
                    <a:moveTo>
                      <a:pt x="381985" y="418"/>
                    </a:moveTo>
                    <a:lnTo>
                      <a:pt x="384200" y="964"/>
                    </a:lnTo>
                    <a:lnTo>
                      <a:pt x="386695" y="1574"/>
                    </a:lnTo>
                    <a:cubicBezTo>
                      <a:pt x="386695" y="1574"/>
                      <a:pt x="384200" y="9245"/>
                      <a:pt x="384200" y="9245"/>
                    </a:cubicBezTo>
                    <a:lnTo>
                      <a:pt x="374198" y="40103"/>
                    </a:lnTo>
                    <a:lnTo>
                      <a:pt x="372288" y="39643"/>
                    </a:lnTo>
                    <a:lnTo>
                      <a:pt x="369488" y="38947"/>
                    </a:lnTo>
                    <a:cubicBezTo>
                      <a:pt x="369488" y="38947"/>
                      <a:pt x="372288" y="30301"/>
                      <a:pt x="372288" y="30301"/>
                    </a:cubicBezTo>
                    <a:close/>
                    <a:moveTo>
                      <a:pt x="365209" y="16"/>
                    </a:moveTo>
                    <a:cubicBezTo>
                      <a:pt x="367100" y="-88"/>
                      <a:pt x="368763" y="303"/>
                      <a:pt x="370194" y="1192"/>
                    </a:cubicBezTo>
                    <a:cubicBezTo>
                      <a:pt x="371008" y="1699"/>
                      <a:pt x="371703" y="2292"/>
                      <a:pt x="372288" y="2997"/>
                    </a:cubicBezTo>
                    <a:cubicBezTo>
                      <a:pt x="373185" y="4067"/>
                      <a:pt x="373825" y="5368"/>
                      <a:pt x="374209" y="6905"/>
                    </a:cubicBezTo>
                    <a:lnTo>
                      <a:pt x="374761" y="9151"/>
                    </a:lnTo>
                    <a:cubicBezTo>
                      <a:pt x="375393" y="11672"/>
                      <a:pt x="375105" y="13964"/>
                      <a:pt x="373901" y="16028"/>
                    </a:cubicBezTo>
                    <a:cubicBezTo>
                      <a:pt x="373473" y="16764"/>
                      <a:pt x="372938" y="17414"/>
                      <a:pt x="372288" y="17978"/>
                    </a:cubicBezTo>
                    <a:cubicBezTo>
                      <a:pt x="371123" y="18999"/>
                      <a:pt x="369603" y="19745"/>
                      <a:pt x="367730" y="20212"/>
                    </a:cubicBezTo>
                    <a:cubicBezTo>
                      <a:pt x="366851" y="20432"/>
                      <a:pt x="366010" y="20556"/>
                      <a:pt x="365209" y="20605"/>
                    </a:cubicBezTo>
                    <a:cubicBezTo>
                      <a:pt x="363345" y="20700"/>
                      <a:pt x="361684" y="20318"/>
                      <a:pt x="360250" y="19440"/>
                    </a:cubicBezTo>
                    <a:cubicBezTo>
                      <a:pt x="358198" y="18188"/>
                      <a:pt x="356848" y="16307"/>
                      <a:pt x="356218" y="13784"/>
                    </a:cubicBezTo>
                    <a:cubicBezTo>
                      <a:pt x="356218" y="13784"/>
                      <a:pt x="355655" y="11540"/>
                      <a:pt x="355655" y="11540"/>
                    </a:cubicBezTo>
                    <a:cubicBezTo>
                      <a:pt x="355034" y="9017"/>
                      <a:pt x="355330" y="6715"/>
                      <a:pt x="356534" y="4622"/>
                    </a:cubicBezTo>
                    <a:cubicBezTo>
                      <a:pt x="357747" y="2540"/>
                      <a:pt x="359811" y="1135"/>
                      <a:pt x="362715" y="409"/>
                    </a:cubicBezTo>
                    <a:cubicBezTo>
                      <a:pt x="363585" y="190"/>
                      <a:pt x="364414" y="56"/>
                      <a:pt x="365209" y="16"/>
                    </a:cubicBezTo>
                    <a:close/>
                  </a:path>
                </a:pathLst>
              </a:custGeom>
              <a:solidFill>
                <a:srgbClr val="010101">
                  <a:alpha val="600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0" name="Google Shape;330;p32"/>
          <p:cNvGrpSpPr/>
          <p:nvPr/>
        </p:nvGrpSpPr>
        <p:grpSpPr>
          <a:xfrm>
            <a:off x="0" y="1558401"/>
            <a:ext cx="2649300" cy="1988434"/>
            <a:chOff x="0" y="1558401"/>
            <a:chExt cx="2649300" cy="1988434"/>
          </a:xfrm>
        </p:grpSpPr>
        <p:sp>
          <p:nvSpPr>
            <p:cNvPr id="331" name="Google Shape;331;p32"/>
            <p:cNvSpPr/>
            <p:nvPr/>
          </p:nvSpPr>
          <p:spPr>
            <a:xfrm>
              <a:off x="0" y="2900635"/>
              <a:ext cx="2649300" cy="646200"/>
            </a:xfrm>
            <a:prstGeom prst="rect">
              <a:avLst/>
            </a:prstGeom>
            <a:solidFill>
              <a:srgbClr val="E0E0E0">
                <a:alpha val="9800"/>
              </a:srgbClr>
            </a:solidFill>
            <a:ln>
              <a:noFill/>
            </a:ln>
          </p:spPr>
          <p:txBody>
            <a:bodyPr anchorCtr="0" anchor="t" bIns="45700" lIns="91425" spcFirstLastPara="1" rIns="91425" wrap="square" tIns="45700">
              <a:noAutofit/>
            </a:bodyPr>
            <a:lstStyle/>
            <a:p>
              <a:pPr indent="-107950" lvl="0" marL="117475" marR="0" rtl="0" algn="ctr">
                <a:spcBef>
                  <a:spcPts val="0"/>
                </a:spcBef>
                <a:spcAft>
                  <a:spcPts val="0"/>
                </a:spcAft>
                <a:buNone/>
              </a:pPr>
              <a:r>
                <a:rPr b="1" lang="en-US" sz="1800">
                  <a:solidFill>
                    <a:srgbClr val="000000"/>
                  </a:solidFill>
                  <a:latin typeface="Open Sans"/>
                  <a:ea typeface="Open Sans"/>
                  <a:cs typeface="Open Sans"/>
                  <a:sym typeface="Open Sans"/>
                </a:rPr>
                <a:t>SPEECH/AUDIO PROCESSING</a:t>
              </a:r>
              <a:endParaRPr/>
            </a:p>
          </p:txBody>
        </p:sp>
        <p:pic>
          <p:nvPicPr>
            <p:cNvPr id="332" name="Google Shape;332;p32"/>
            <p:cNvPicPr preferRelativeResize="0"/>
            <p:nvPr/>
          </p:nvPicPr>
          <p:blipFill rotWithShape="1">
            <a:blip r:embed="rId3">
              <a:alphaModFix/>
            </a:blip>
            <a:srcRect b="0" l="0" r="0" t="0"/>
            <a:stretch/>
          </p:blipFill>
          <p:spPr>
            <a:xfrm>
              <a:off x="755141" y="1558401"/>
              <a:ext cx="1139034" cy="1139034"/>
            </a:xfrm>
            <a:prstGeom prst="rect">
              <a:avLst/>
            </a:prstGeom>
            <a:noFill/>
            <a:ln>
              <a:noFill/>
            </a:ln>
          </p:spPr>
        </p:pic>
      </p:grpSp>
      <p:grpSp>
        <p:nvGrpSpPr>
          <p:cNvPr id="333" name="Google Shape;333;p32"/>
          <p:cNvGrpSpPr/>
          <p:nvPr/>
        </p:nvGrpSpPr>
        <p:grpSpPr>
          <a:xfrm>
            <a:off x="2202190" y="2982498"/>
            <a:ext cx="2649300" cy="1573008"/>
            <a:chOff x="1772418" y="2982498"/>
            <a:chExt cx="2649300" cy="1573008"/>
          </a:xfrm>
        </p:grpSpPr>
        <p:sp>
          <p:nvSpPr>
            <p:cNvPr id="334" name="Google Shape;334;p32"/>
            <p:cNvSpPr/>
            <p:nvPr/>
          </p:nvSpPr>
          <p:spPr>
            <a:xfrm>
              <a:off x="1772418" y="4186206"/>
              <a:ext cx="2649300" cy="369300"/>
            </a:xfrm>
            <a:prstGeom prst="rect">
              <a:avLst/>
            </a:prstGeom>
            <a:solidFill>
              <a:srgbClr val="E0E0E0">
                <a:alpha val="9800"/>
              </a:srgbClr>
            </a:solidFill>
            <a:ln>
              <a:noFill/>
            </a:ln>
          </p:spPr>
          <p:txBody>
            <a:bodyPr anchorCtr="0" anchor="t" bIns="45700" lIns="91425" spcFirstLastPara="1" rIns="91425" wrap="square" tIns="45700">
              <a:noAutofit/>
            </a:bodyPr>
            <a:lstStyle/>
            <a:p>
              <a:pPr indent="-107950" lvl="0" marL="117475" marR="0" rtl="0" algn="ctr">
                <a:spcBef>
                  <a:spcPts val="0"/>
                </a:spcBef>
                <a:spcAft>
                  <a:spcPts val="0"/>
                </a:spcAft>
                <a:buNone/>
              </a:pPr>
              <a:r>
                <a:rPr b="1" lang="en-US" sz="1800">
                  <a:solidFill>
                    <a:srgbClr val="000000"/>
                  </a:solidFill>
                  <a:latin typeface="Open Sans"/>
                  <a:ea typeface="Open Sans"/>
                  <a:cs typeface="Open Sans"/>
                  <a:sym typeface="Open Sans"/>
                </a:rPr>
                <a:t>COMPUTER VISION</a:t>
              </a:r>
              <a:endParaRPr/>
            </a:p>
          </p:txBody>
        </p:sp>
        <p:pic>
          <p:nvPicPr>
            <p:cNvPr id="335" name="Google Shape;335;p32"/>
            <p:cNvPicPr preferRelativeResize="0"/>
            <p:nvPr/>
          </p:nvPicPr>
          <p:blipFill rotWithShape="1">
            <a:blip r:embed="rId4">
              <a:alphaModFix/>
            </a:blip>
            <a:srcRect b="22080" l="17335" r="17543" t="21230"/>
            <a:stretch/>
          </p:blipFill>
          <p:spPr>
            <a:xfrm>
              <a:off x="2448911" y="2982498"/>
              <a:ext cx="1296330" cy="1128442"/>
            </a:xfrm>
            <a:prstGeom prst="rect">
              <a:avLst/>
            </a:prstGeom>
            <a:noFill/>
            <a:ln>
              <a:noFill/>
            </a:ln>
          </p:spPr>
        </p:pic>
      </p:grpSp>
      <p:grpSp>
        <p:nvGrpSpPr>
          <p:cNvPr id="336" name="Google Shape;336;p32"/>
          <p:cNvGrpSpPr/>
          <p:nvPr/>
        </p:nvGrpSpPr>
        <p:grpSpPr>
          <a:xfrm>
            <a:off x="4404380" y="3967568"/>
            <a:ext cx="2649300" cy="2150410"/>
            <a:chOff x="4404380" y="3967568"/>
            <a:chExt cx="2649300" cy="2150410"/>
          </a:xfrm>
        </p:grpSpPr>
        <p:sp>
          <p:nvSpPr>
            <p:cNvPr id="337" name="Google Shape;337;p32"/>
            <p:cNvSpPr/>
            <p:nvPr/>
          </p:nvSpPr>
          <p:spPr>
            <a:xfrm>
              <a:off x="4404380" y="5471778"/>
              <a:ext cx="2649300" cy="646200"/>
            </a:xfrm>
            <a:prstGeom prst="rect">
              <a:avLst/>
            </a:prstGeom>
            <a:solidFill>
              <a:srgbClr val="E0E0E0">
                <a:alpha val="9800"/>
              </a:srgbClr>
            </a:solidFill>
            <a:ln>
              <a:noFill/>
            </a:ln>
          </p:spPr>
          <p:txBody>
            <a:bodyPr anchorCtr="0" anchor="t" bIns="45700" lIns="91425" spcFirstLastPara="1" rIns="91425" wrap="square" tIns="45700">
              <a:noAutofit/>
            </a:bodyPr>
            <a:lstStyle/>
            <a:p>
              <a:pPr indent="-107950" lvl="0" marL="117475" marR="0" rtl="0" algn="ctr">
                <a:spcBef>
                  <a:spcPts val="0"/>
                </a:spcBef>
                <a:spcAft>
                  <a:spcPts val="0"/>
                </a:spcAft>
                <a:buNone/>
              </a:pPr>
              <a:r>
                <a:rPr b="1" lang="en-US" sz="1800">
                  <a:solidFill>
                    <a:srgbClr val="000000"/>
                  </a:solidFill>
                  <a:latin typeface="Open Sans"/>
                  <a:ea typeface="Open Sans"/>
                  <a:cs typeface="Open Sans"/>
                  <a:sym typeface="Open Sans"/>
                </a:rPr>
                <a:t>NATURAL LANGUAGE PROCESSING</a:t>
              </a:r>
              <a:endParaRPr/>
            </a:p>
          </p:txBody>
        </p:sp>
        <p:pic>
          <p:nvPicPr>
            <p:cNvPr id="338" name="Google Shape;338;p32"/>
            <p:cNvPicPr preferRelativeResize="0"/>
            <p:nvPr/>
          </p:nvPicPr>
          <p:blipFill rotWithShape="1">
            <a:blip r:embed="rId5">
              <a:alphaModFix/>
            </a:blip>
            <a:srcRect b="0" l="0" r="0" t="0"/>
            <a:stretch/>
          </p:blipFill>
          <p:spPr>
            <a:xfrm>
              <a:off x="4683745" y="3967568"/>
              <a:ext cx="2090588" cy="1442506"/>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grpSp>
        <p:nvGrpSpPr>
          <p:cNvPr id="344" name="Google Shape;344;p33"/>
          <p:cNvGrpSpPr/>
          <p:nvPr/>
        </p:nvGrpSpPr>
        <p:grpSpPr>
          <a:xfrm>
            <a:off x="51" y="6714033"/>
            <a:ext cx="12192052" cy="144002"/>
            <a:chOff x="4115999" y="1098000"/>
            <a:chExt cx="3960001" cy="54000"/>
          </a:xfrm>
        </p:grpSpPr>
        <p:sp>
          <p:nvSpPr>
            <p:cNvPr id="345" name="Google Shape;345;p33"/>
            <p:cNvSpPr/>
            <p:nvPr/>
          </p:nvSpPr>
          <p:spPr>
            <a:xfrm>
              <a:off x="4116000" y="1098000"/>
              <a:ext cx="3960000" cy="5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46" name="Google Shape;346;p33"/>
            <p:cNvSpPr/>
            <p:nvPr/>
          </p:nvSpPr>
          <p:spPr>
            <a:xfrm>
              <a:off x="4115999" y="1098000"/>
              <a:ext cx="1980000" cy="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347" name="Google Shape;347;p33"/>
          <p:cNvSpPr txBox="1"/>
          <p:nvPr/>
        </p:nvSpPr>
        <p:spPr>
          <a:xfrm>
            <a:off x="2262925" y="423300"/>
            <a:ext cx="62538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8" name="Google Shape;348;p33"/>
          <p:cNvSpPr/>
          <p:nvPr/>
        </p:nvSpPr>
        <p:spPr>
          <a:xfrm>
            <a:off x="364938" y="364793"/>
            <a:ext cx="11765654" cy="640952"/>
          </a:xfrm>
          <a:custGeom>
            <a:rect b="b" l="l" r="r" t="t"/>
            <a:pathLst>
              <a:path extrusionOk="0" h="640952" w="11765654">
                <a:moveTo>
                  <a:pt x="0" y="0"/>
                </a:moveTo>
                <a:lnTo>
                  <a:pt x="11359254" y="7816"/>
                </a:lnTo>
                <a:lnTo>
                  <a:pt x="11765654" y="640952"/>
                </a:lnTo>
                <a:lnTo>
                  <a:pt x="0" y="640952"/>
                </a:lnTo>
                <a:lnTo>
                  <a:pt x="0" y="0"/>
                </a:lnTo>
                <a:close/>
              </a:path>
            </a:pathLst>
          </a:cu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solidFill>
                  <a:schemeClr val="dk1"/>
                </a:solidFill>
                <a:latin typeface="Montserrat"/>
                <a:ea typeface="Montserrat"/>
                <a:cs typeface="Montserrat"/>
                <a:sym typeface="Montserrat"/>
              </a:rPr>
              <a:t>DEEP LEARNING APPLICATIONS</a:t>
            </a:r>
            <a:endParaRPr sz="3200">
              <a:latin typeface="Montserrat"/>
              <a:ea typeface="Montserrat"/>
              <a:cs typeface="Montserrat"/>
              <a:sym typeface="Montserrat"/>
            </a:endParaRPr>
          </a:p>
        </p:txBody>
      </p:sp>
      <p:pic>
        <p:nvPicPr>
          <p:cNvPr id="349" name="Google Shape;349;p33"/>
          <p:cNvPicPr preferRelativeResize="0"/>
          <p:nvPr/>
        </p:nvPicPr>
        <p:blipFill>
          <a:blip r:embed="rId3">
            <a:alphaModFix/>
          </a:blip>
          <a:stretch>
            <a:fillRect/>
          </a:stretch>
        </p:blipFill>
        <p:spPr>
          <a:xfrm>
            <a:off x="711025" y="1653300"/>
            <a:ext cx="5262374" cy="2957675"/>
          </a:xfrm>
          <a:prstGeom prst="rect">
            <a:avLst/>
          </a:prstGeom>
          <a:noFill/>
          <a:ln>
            <a:noFill/>
          </a:ln>
        </p:spPr>
      </p:pic>
      <p:pic>
        <p:nvPicPr>
          <p:cNvPr id="350" name="Google Shape;350;p33"/>
          <p:cNvPicPr preferRelativeResize="0"/>
          <p:nvPr/>
        </p:nvPicPr>
        <p:blipFill>
          <a:blip r:embed="rId4">
            <a:alphaModFix/>
          </a:blip>
          <a:stretch>
            <a:fillRect/>
          </a:stretch>
        </p:blipFill>
        <p:spPr>
          <a:xfrm>
            <a:off x="6418900" y="1653300"/>
            <a:ext cx="5365624" cy="2957675"/>
          </a:xfrm>
          <a:prstGeom prst="rect">
            <a:avLst/>
          </a:prstGeom>
          <a:noFill/>
          <a:ln>
            <a:noFill/>
          </a:ln>
        </p:spPr>
      </p:pic>
      <p:sp>
        <p:nvSpPr>
          <p:cNvPr id="351" name="Google Shape;351;p33"/>
          <p:cNvSpPr txBox="1"/>
          <p:nvPr/>
        </p:nvSpPr>
        <p:spPr>
          <a:xfrm>
            <a:off x="7189250" y="4787925"/>
            <a:ext cx="39504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Montserrat"/>
                <a:ea typeface="Montserrat"/>
                <a:cs typeface="Montserrat"/>
                <a:sym typeface="Montserrat"/>
              </a:rPr>
              <a:t>Speech Recognition</a:t>
            </a:r>
            <a:endParaRPr b="1" sz="2400">
              <a:latin typeface="Montserrat"/>
              <a:ea typeface="Montserrat"/>
              <a:cs typeface="Montserrat"/>
              <a:sym typeface="Montserrat"/>
            </a:endParaRPr>
          </a:p>
        </p:txBody>
      </p:sp>
      <p:sp>
        <p:nvSpPr>
          <p:cNvPr id="352" name="Google Shape;352;p33"/>
          <p:cNvSpPr txBox="1"/>
          <p:nvPr/>
        </p:nvSpPr>
        <p:spPr>
          <a:xfrm>
            <a:off x="711075" y="4787925"/>
            <a:ext cx="52623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Montserrat"/>
                <a:ea typeface="Montserrat"/>
                <a:cs typeface="Montserrat"/>
                <a:sym typeface="Montserrat"/>
              </a:rPr>
              <a:t>Object Detection</a:t>
            </a:r>
            <a:endParaRPr b="1" sz="2400">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296B0"/>
        </a:solidFill>
      </p:bgPr>
    </p:bg>
    <p:spTree>
      <p:nvGrpSpPr>
        <p:cNvPr id="356" name="Shape 356"/>
        <p:cNvGrpSpPr/>
        <p:nvPr/>
      </p:nvGrpSpPr>
      <p:grpSpPr>
        <a:xfrm>
          <a:off x="0" y="0"/>
          <a:ext cx="0" cy="0"/>
          <a:chOff x="0" y="0"/>
          <a:chExt cx="0" cy="0"/>
        </a:xfrm>
      </p:grpSpPr>
      <p:sp>
        <p:nvSpPr>
          <p:cNvPr id="357" name="Google Shape;357;p34"/>
          <p:cNvSpPr/>
          <p:nvPr/>
        </p:nvSpPr>
        <p:spPr>
          <a:xfrm>
            <a:off x="0" y="0"/>
            <a:ext cx="12192000" cy="6858000"/>
          </a:xfrm>
          <a:prstGeom prst="rect">
            <a:avLst/>
          </a:prstGeom>
          <a:solidFill>
            <a:srgbClr val="010101">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2B5C"/>
              </a:solidFill>
              <a:latin typeface="Montserrat"/>
              <a:ea typeface="Montserrat"/>
              <a:cs typeface="Montserrat"/>
              <a:sym typeface="Montserrat"/>
            </a:endParaRPr>
          </a:p>
        </p:txBody>
      </p:sp>
      <p:sp>
        <p:nvSpPr>
          <p:cNvPr id="358" name="Google Shape;358;p34"/>
          <p:cNvSpPr txBox="1"/>
          <p:nvPr/>
        </p:nvSpPr>
        <p:spPr>
          <a:xfrm>
            <a:off x="2494900" y="2576000"/>
            <a:ext cx="6639900" cy="1527300"/>
          </a:xfrm>
          <a:prstGeom prst="rect">
            <a:avLst/>
          </a:prstGeom>
          <a:noFill/>
          <a:ln>
            <a:noFill/>
          </a:ln>
        </p:spPr>
        <p:txBody>
          <a:bodyPr anchorCtr="0" anchor="t" bIns="121900" lIns="121900" spcFirstLastPara="1" rIns="121900" wrap="square" tIns="121900">
            <a:noAutofit/>
          </a:bodyPr>
          <a:lstStyle/>
          <a:p>
            <a:pPr indent="457200" lvl="0" marL="457200" marR="0" rtl="0" algn="ctr">
              <a:lnSpc>
                <a:spcPct val="100000"/>
              </a:lnSpc>
              <a:spcBef>
                <a:spcPts val="0"/>
              </a:spcBef>
              <a:spcAft>
                <a:spcPts val="0"/>
              </a:spcAft>
              <a:buClr>
                <a:srgbClr val="000000"/>
              </a:buClr>
              <a:buSzPts val="4800"/>
              <a:buFont typeface="Arial"/>
              <a:buNone/>
            </a:pPr>
            <a:r>
              <a:rPr b="1" lang="en-US" sz="5000">
                <a:solidFill>
                  <a:srgbClr val="FFFFFF"/>
                </a:solidFill>
                <a:latin typeface="Calibri"/>
                <a:ea typeface="Calibri"/>
                <a:cs typeface="Calibri"/>
                <a:sym typeface="Calibri"/>
              </a:rPr>
              <a:t>NEURAL NETWORKS </a:t>
            </a:r>
            <a:endParaRPr b="1" i="0" sz="50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i="0" sz="5000" u="none" cap="none" strike="noStrike">
              <a:solidFill>
                <a:srgbClr val="FFFFFF"/>
              </a:solidFill>
              <a:latin typeface="Calibri"/>
              <a:ea typeface="Calibri"/>
              <a:cs typeface="Calibri"/>
              <a:sym typeface="Calibri"/>
            </a:endParaRPr>
          </a:p>
        </p:txBody>
      </p:sp>
      <p:pic>
        <p:nvPicPr>
          <p:cNvPr id="359" name="Google Shape;359;p34"/>
          <p:cNvPicPr preferRelativeResize="0"/>
          <p:nvPr/>
        </p:nvPicPr>
        <p:blipFill>
          <a:blip r:embed="rId3">
            <a:alphaModFix amt="14000"/>
          </a:blip>
          <a:stretch>
            <a:fillRect/>
          </a:stretch>
        </p:blipFill>
        <p:spPr>
          <a:xfrm>
            <a:off x="3084325" y="635775"/>
            <a:ext cx="6593075" cy="5554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7">
      <a:dk1>
        <a:srgbClr val="000000"/>
      </a:dk1>
      <a:lt1>
        <a:srgbClr val="FFFFFF"/>
      </a:lt1>
      <a:dk2>
        <a:srgbClr val="1F497D"/>
      </a:dk2>
      <a:lt2>
        <a:srgbClr val="EEECE1"/>
      </a:lt2>
      <a:accent1>
        <a:srgbClr val="006BC1"/>
      </a:accent1>
      <a:accent2>
        <a:srgbClr val="222A35"/>
      </a:accent2>
      <a:accent3>
        <a:srgbClr val="294271"/>
      </a:accent3>
      <a:accent4>
        <a:srgbClr val="2DA4E6"/>
      </a:accent4>
      <a:accent5>
        <a:srgbClr val="005090"/>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